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14"/>
  </p:notesMasterIdLst>
  <p:handoutMasterIdLst>
    <p:handoutMasterId r:id="rId15"/>
  </p:handoutMasterIdLst>
  <p:sldIdLst>
    <p:sldId id="258" r:id="rId2"/>
    <p:sldId id="257" r:id="rId3"/>
    <p:sldId id="260" r:id="rId4"/>
    <p:sldId id="263" r:id="rId5"/>
    <p:sldId id="281" r:id="rId6"/>
    <p:sldId id="261" r:id="rId7"/>
    <p:sldId id="282" r:id="rId8"/>
    <p:sldId id="264" r:id="rId9"/>
    <p:sldId id="262" r:id="rId10"/>
    <p:sldId id="283" r:id="rId11"/>
    <p:sldId id="265" r:id="rId12"/>
    <p:sldId id="270" r:id="rId13"/>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99"/>
    <a:srgbClr val="993366"/>
    <a:srgbClr val="660033"/>
    <a:srgbClr val="FF9900"/>
    <a:srgbClr val="0099CC"/>
    <a:srgbClr val="FFCC66"/>
    <a:srgbClr val="006600"/>
    <a:srgbClr val="005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86" autoAdjust="0"/>
    <p:restoredTop sz="94575" autoAdjust="0"/>
  </p:normalViewPr>
  <p:slideViewPr>
    <p:cSldViewPr>
      <p:cViewPr varScale="1">
        <p:scale>
          <a:sx n="70" d="100"/>
          <a:sy n="70" d="100"/>
        </p:scale>
        <p:origin x="-138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184"/>
    </p:cViewPr>
  </p:sorterViewPr>
  <p:notesViewPr>
    <p:cSldViewPr>
      <p:cViewPr varScale="1">
        <p:scale>
          <a:sx n="43" d="100"/>
          <a:sy n="43" d="100"/>
        </p:scale>
        <p:origin x="-858"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dirty="0"/>
            </a:lvl1pPr>
          </a:lstStyle>
          <a:p>
            <a:pPr>
              <a:defRPr/>
            </a:pPr>
            <a:endParaRPr lang="en-US"/>
          </a:p>
        </p:txBody>
      </p:sp>
      <p:sp>
        <p:nvSpPr>
          <p:cNvPr id="3481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dirty="0"/>
            </a:lvl1pPr>
          </a:lstStyle>
          <a:p>
            <a:pPr>
              <a:defRPr/>
            </a:pPr>
            <a:endParaRPr lang="en-US"/>
          </a:p>
        </p:txBody>
      </p:sp>
      <p:sp>
        <p:nvSpPr>
          <p:cNvPr id="3482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dirty="0"/>
            </a:lvl1pPr>
          </a:lstStyle>
          <a:p>
            <a:pPr>
              <a:defRPr/>
            </a:pPr>
            <a:endParaRPr lang="en-US"/>
          </a:p>
        </p:txBody>
      </p:sp>
      <p:sp>
        <p:nvSpPr>
          <p:cNvPr id="3482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A0130CB4-93E2-40D3-B0D9-D7EC6F938777}"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dirty="0"/>
            </a:lvl1pPr>
          </a:lstStyle>
          <a:p>
            <a:pPr>
              <a:defRPr/>
            </a:pPr>
            <a:endParaRPr lang="en-US"/>
          </a:p>
        </p:txBody>
      </p:sp>
      <p:sp>
        <p:nvSpPr>
          <p:cNvPr id="368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dirty="0"/>
            </a:lvl1pPr>
          </a:lstStyle>
          <a:p>
            <a:pPr>
              <a:defRPr/>
            </a:pPr>
            <a:endParaRPr lang="en-US"/>
          </a:p>
        </p:txBody>
      </p:sp>
      <p:sp>
        <p:nvSpPr>
          <p:cNvPr id="235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8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dirty="0"/>
            </a:lvl1pPr>
          </a:lstStyle>
          <a:p>
            <a:pPr>
              <a:defRPr/>
            </a:pPr>
            <a:endParaRPr lang="en-US"/>
          </a:p>
        </p:txBody>
      </p:sp>
      <p:sp>
        <p:nvSpPr>
          <p:cNvPr id="368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3800D380-4250-4B6B-9A1B-8C822D41DFE1}"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pPr eaLnBrk="1" hangingPunct="1"/>
            <a:endParaRPr lang="en-US" smtClean="0"/>
          </a:p>
        </p:txBody>
      </p:sp>
      <p:sp>
        <p:nvSpPr>
          <p:cNvPr id="24580" name="Slide Number Placeholder 3"/>
          <p:cNvSpPr>
            <a:spLocks noGrp="1"/>
          </p:cNvSpPr>
          <p:nvPr>
            <p:ph type="sldNum" sz="quarter" idx="5"/>
          </p:nvPr>
        </p:nvSpPr>
        <p:spPr>
          <a:noFill/>
        </p:spPr>
        <p:txBody>
          <a:bodyPr/>
          <a:lstStyle/>
          <a:p>
            <a:fld id="{FC4AF0D8-3EDB-46AA-87F5-6D421A8C9FF5}"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pPr eaLnBrk="1" hangingPunct="1"/>
            <a:endParaRPr lang="en-US" smtClean="0"/>
          </a:p>
        </p:txBody>
      </p:sp>
      <p:sp>
        <p:nvSpPr>
          <p:cNvPr id="33796" name="Slide Number Placeholder 3"/>
          <p:cNvSpPr>
            <a:spLocks noGrp="1"/>
          </p:cNvSpPr>
          <p:nvPr>
            <p:ph type="sldNum" sz="quarter" idx="5"/>
          </p:nvPr>
        </p:nvSpPr>
        <p:spPr>
          <a:noFill/>
        </p:spPr>
        <p:txBody>
          <a:bodyPr/>
          <a:lstStyle/>
          <a:p>
            <a:fld id="{EBEFD586-8D1E-4CA7-BBE9-A5A02CCA8DEB}" type="slidenum">
              <a:rPr lang="en-US" smtClean="0"/>
              <a:pPr/>
              <a:t>12</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p:spPr>
        <p:txBody>
          <a:bodyPr/>
          <a:lstStyle/>
          <a:p>
            <a:pPr eaLnBrk="1" hangingPunct="1"/>
            <a:endParaRPr lang="en-US" smtClean="0"/>
          </a:p>
        </p:txBody>
      </p:sp>
      <p:sp>
        <p:nvSpPr>
          <p:cNvPr id="25604" name="Slide Number Placeholder 3"/>
          <p:cNvSpPr>
            <a:spLocks noGrp="1"/>
          </p:cNvSpPr>
          <p:nvPr>
            <p:ph type="sldNum" sz="quarter" idx="5"/>
          </p:nvPr>
        </p:nvSpPr>
        <p:spPr>
          <a:noFill/>
        </p:spPr>
        <p:txBody>
          <a:bodyPr/>
          <a:lstStyle/>
          <a:p>
            <a:fld id="{471F216A-F120-4120-BE97-A879C2753020}"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pPr eaLnBrk="1" hangingPunct="1"/>
            <a:r>
              <a:rPr lang="en-US" smtClean="0"/>
              <a:t>Authoritarian parents were often raised in strict homes </a:t>
            </a:r>
          </a:p>
        </p:txBody>
      </p:sp>
      <p:sp>
        <p:nvSpPr>
          <p:cNvPr id="26628" name="Slide Number Placeholder 3"/>
          <p:cNvSpPr>
            <a:spLocks noGrp="1"/>
          </p:cNvSpPr>
          <p:nvPr>
            <p:ph type="sldNum" sz="quarter" idx="5"/>
          </p:nvPr>
        </p:nvSpPr>
        <p:spPr>
          <a:noFill/>
        </p:spPr>
        <p:txBody>
          <a:bodyPr/>
          <a:lstStyle/>
          <a:p>
            <a:fld id="{3EFB107B-C1FA-4972-93AF-DA09C231B06F}"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pPr eaLnBrk="1" hangingPunct="1"/>
            <a:endParaRPr lang="en-US" smtClean="0"/>
          </a:p>
        </p:txBody>
      </p:sp>
      <p:sp>
        <p:nvSpPr>
          <p:cNvPr id="27652" name="Slide Number Placeholder 3"/>
          <p:cNvSpPr>
            <a:spLocks noGrp="1"/>
          </p:cNvSpPr>
          <p:nvPr>
            <p:ph type="sldNum" sz="quarter" idx="5"/>
          </p:nvPr>
        </p:nvSpPr>
        <p:spPr>
          <a:noFill/>
        </p:spPr>
        <p:txBody>
          <a:bodyPr/>
          <a:lstStyle/>
          <a:p>
            <a:fld id="{EE94001E-3579-4DE5-90D2-D826DAE7F095}"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p:spPr>
        <p:txBody>
          <a:bodyPr/>
          <a:lstStyle/>
          <a:p>
            <a:pPr eaLnBrk="1" hangingPunct="1"/>
            <a:endParaRPr lang="en-US" smtClean="0"/>
          </a:p>
        </p:txBody>
      </p:sp>
      <p:sp>
        <p:nvSpPr>
          <p:cNvPr id="28676" name="Slide Number Placeholder 3"/>
          <p:cNvSpPr>
            <a:spLocks noGrp="1"/>
          </p:cNvSpPr>
          <p:nvPr>
            <p:ph type="sldNum" sz="quarter" idx="5"/>
          </p:nvPr>
        </p:nvSpPr>
        <p:spPr>
          <a:noFill/>
        </p:spPr>
        <p:txBody>
          <a:bodyPr/>
          <a:lstStyle/>
          <a:p>
            <a:fld id="{58F2A634-34C5-4C80-BF93-62C12F35E0C5}"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p:spPr>
        <p:txBody>
          <a:bodyPr/>
          <a:lstStyle/>
          <a:p>
            <a:pPr eaLnBrk="1" hangingPunct="1"/>
            <a:endParaRPr lang="en-US" smtClean="0"/>
          </a:p>
        </p:txBody>
      </p:sp>
      <p:sp>
        <p:nvSpPr>
          <p:cNvPr id="29700" name="Slide Number Placeholder 3"/>
          <p:cNvSpPr>
            <a:spLocks noGrp="1"/>
          </p:cNvSpPr>
          <p:nvPr>
            <p:ph type="sldNum" sz="quarter" idx="5"/>
          </p:nvPr>
        </p:nvSpPr>
        <p:spPr>
          <a:noFill/>
        </p:spPr>
        <p:txBody>
          <a:bodyPr/>
          <a:lstStyle/>
          <a:p>
            <a:fld id="{CC61F6E6-706E-40B7-83C3-3708456AAB25}"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pPr eaLnBrk="1" hangingPunct="1"/>
            <a:endParaRPr lang="en-US" smtClean="0"/>
          </a:p>
        </p:txBody>
      </p:sp>
      <p:sp>
        <p:nvSpPr>
          <p:cNvPr id="30724" name="Slide Number Placeholder 3"/>
          <p:cNvSpPr>
            <a:spLocks noGrp="1"/>
          </p:cNvSpPr>
          <p:nvPr>
            <p:ph type="sldNum" sz="quarter" idx="5"/>
          </p:nvPr>
        </p:nvSpPr>
        <p:spPr>
          <a:noFill/>
        </p:spPr>
        <p:txBody>
          <a:bodyPr/>
          <a:lstStyle/>
          <a:p>
            <a:fld id="{C566B76C-7782-4BE4-805B-19E82F4674A1}" type="slidenum">
              <a:rPr lang="en-US" smtClean="0"/>
              <a:pPr/>
              <a:t>8</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p:spPr>
        <p:txBody>
          <a:bodyPr/>
          <a:lstStyle/>
          <a:p>
            <a:pPr eaLnBrk="1" hangingPunct="1"/>
            <a:endParaRPr lang="en-US" smtClean="0"/>
          </a:p>
        </p:txBody>
      </p:sp>
      <p:sp>
        <p:nvSpPr>
          <p:cNvPr id="31748" name="Slide Number Placeholder 3"/>
          <p:cNvSpPr>
            <a:spLocks noGrp="1"/>
          </p:cNvSpPr>
          <p:nvPr>
            <p:ph type="sldNum" sz="quarter" idx="5"/>
          </p:nvPr>
        </p:nvSpPr>
        <p:spPr>
          <a:noFill/>
        </p:spPr>
        <p:txBody>
          <a:bodyPr/>
          <a:lstStyle/>
          <a:p>
            <a:fld id="{B2324668-5096-4DE1-BDED-AD65102BE94D}" type="slidenum">
              <a:rPr lang="en-US" smtClean="0"/>
              <a:pPr/>
              <a:t>9</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pPr eaLnBrk="1" hangingPunct="1"/>
            <a:endParaRPr lang="en-US" smtClean="0"/>
          </a:p>
        </p:txBody>
      </p:sp>
      <p:sp>
        <p:nvSpPr>
          <p:cNvPr id="32772" name="Slide Number Placeholder 3"/>
          <p:cNvSpPr>
            <a:spLocks noGrp="1"/>
          </p:cNvSpPr>
          <p:nvPr>
            <p:ph type="sldNum" sz="quarter" idx="5"/>
          </p:nvPr>
        </p:nvSpPr>
        <p:spPr>
          <a:noFill/>
        </p:spPr>
        <p:txBody>
          <a:bodyPr/>
          <a:lstStyle/>
          <a:p>
            <a:fld id="{A9DDE450-CA70-4C41-997D-3542A0E57113}" type="slidenum">
              <a:rPr lang="en-US" smtClean="0"/>
              <a:pPr/>
              <a:t>11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arch2"/>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8915" name="Rectangle 3"/>
          <p:cNvSpPr>
            <a:spLocks noGrp="1" noChangeArrowheads="1"/>
          </p:cNvSpPr>
          <p:nvPr>
            <p:ph type="ctrTitle"/>
          </p:nvPr>
        </p:nvSpPr>
        <p:spPr>
          <a:xfrm>
            <a:off x="685800" y="2130425"/>
            <a:ext cx="7772400" cy="1470025"/>
          </a:xfrm>
        </p:spPr>
        <p:txBody>
          <a:bodyPr/>
          <a:lstStyle>
            <a:lvl1pPr>
              <a:defRPr/>
            </a:lvl1pPr>
          </a:lstStyle>
          <a:p>
            <a:r>
              <a:rPr lang="en-US"/>
              <a:t>Parenting Styles</a:t>
            </a:r>
          </a:p>
        </p:txBody>
      </p:sp>
      <p:sp>
        <p:nvSpPr>
          <p:cNvPr id="38916" name="Rectangle 4"/>
          <p:cNvSpPr>
            <a:spLocks noGrp="1" noChangeArrowheads="1"/>
          </p:cNvSpPr>
          <p:nvPr>
            <p:ph type="subTitle" idx="1"/>
          </p:nvPr>
        </p:nvSpPr>
        <p:spPr>
          <a:xfrm>
            <a:off x="1371600" y="3886200"/>
            <a:ext cx="6400800" cy="1752600"/>
          </a:xfrm>
        </p:spPr>
        <p:txBody>
          <a:bodyPr/>
          <a:lstStyle>
            <a:lvl1pPr marL="0" indent="0" algn="ctr">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10300" y="457200"/>
            <a:ext cx="16383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95400" y="457200"/>
            <a:ext cx="47625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95400" y="1676400"/>
            <a:ext cx="32004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32004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pic>
        <p:nvPicPr>
          <p:cNvPr id="1026" name="Picture 2" descr="arch2"/>
          <p:cNvPicPr>
            <a:picLocks noChangeAspect="1" noChangeArrowheads="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1295400" y="457200"/>
            <a:ext cx="62484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1295400" y="1676400"/>
            <a:ext cx="65532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1"/>
            <a:r>
              <a:rPr lang="en-US" smtClean="0"/>
              <a:t>Third level</a:t>
            </a:r>
          </a:p>
          <a:p>
            <a:pPr lvl="2"/>
            <a:r>
              <a:rPr lang="en-US" smtClean="0"/>
              <a:t>Fourth level</a:t>
            </a:r>
          </a:p>
          <a:p>
            <a:pPr lvl="2"/>
            <a:r>
              <a:rPr lang="en-US" smtClean="0"/>
              <a:t>Fifth level</a:t>
            </a: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rtl="0" eaLnBrk="0" fontAlgn="base" hangingPunct="0">
        <a:spcBef>
          <a:spcPct val="0"/>
        </a:spcBef>
        <a:spcAft>
          <a:spcPct val="0"/>
        </a:spcAft>
        <a:defRPr sz="3200">
          <a:solidFill>
            <a:srgbClr val="006600"/>
          </a:solidFill>
          <a:latin typeface="+mj-lt"/>
          <a:ea typeface="+mj-ea"/>
          <a:cs typeface="+mj-cs"/>
        </a:defRPr>
      </a:lvl1pPr>
      <a:lvl2pPr algn="l" rtl="0" eaLnBrk="0" fontAlgn="base" hangingPunct="0">
        <a:spcBef>
          <a:spcPct val="0"/>
        </a:spcBef>
        <a:spcAft>
          <a:spcPct val="0"/>
        </a:spcAft>
        <a:defRPr sz="3200">
          <a:solidFill>
            <a:srgbClr val="006600"/>
          </a:solidFill>
          <a:latin typeface="GeoSlab703 XBd BT" pitchFamily="18" charset="0"/>
        </a:defRPr>
      </a:lvl2pPr>
      <a:lvl3pPr algn="l" rtl="0" eaLnBrk="0" fontAlgn="base" hangingPunct="0">
        <a:spcBef>
          <a:spcPct val="0"/>
        </a:spcBef>
        <a:spcAft>
          <a:spcPct val="0"/>
        </a:spcAft>
        <a:defRPr sz="3200">
          <a:solidFill>
            <a:srgbClr val="006600"/>
          </a:solidFill>
          <a:latin typeface="GeoSlab703 XBd BT" pitchFamily="18" charset="0"/>
        </a:defRPr>
      </a:lvl3pPr>
      <a:lvl4pPr algn="l" rtl="0" eaLnBrk="0" fontAlgn="base" hangingPunct="0">
        <a:spcBef>
          <a:spcPct val="0"/>
        </a:spcBef>
        <a:spcAft>
          <a:spcPct val="0"/>
        </a:spcAft>
        <a:defRPr sz="3200">
          <a:solidFill>
            <a:srgbClr val="006600"/>
          </a:solidFill>
          <a:latin typeface="GeoSlab703 XBd BT" pitchFamily="18" charset="0"/>
        </a:defRPr>
      </a:lvl4pPr>
      <a:lvl5pPr algn="l" rtl="0" eaLnBrk="0" fontAlgn="base" hangingPunct="0">
        <a:spcBef>
          <a:spcPct val="0"/>
        </a:spcBef>
        <a:spcAft>
          <a:spcPct val="0"/>
        </a:spcAft>
        <a:defRPr sz="3200">
          <a:solidFill>
            <a:srgbClr val="006600"/>
          </a:solidFill>
          <a:latin typeface="GeoSlab703 XBd BT" pitchFamily="18" charset="0"/>
        </a:defRPr>
      </a:lvl5pPr>
      <a:lvl6pPr marL="457200" algn="l" rtl="0" fontAlgn="base">
        <a:spcBef>
          <a:spcPct val="0"/>
        </a:spcBef>
        <a:spcAft>
          <a:spcPct val="0"/>
        </a:spcAft>
        <a:defRPr sz="3200">
          <a:solidFill>
            <a:srgbClr val="006600"/>
          </a:solidFill>
          <a:latin typeface="GeoSlab703 XBd BT" pitchFamily="18" charset="0"/>
        </a:defRPr>
      </a:lvl6pPr>
      <a:lvl7pPr marL="914400" algn="l" rtl="0" fontAlgn="base">
        <a:spcBef>
          <a:spcPct val="0"/>
        </a:spcBef>
        <a:spcAft>
          <a:spcPct val="0"/>
        </a:spcAft>
        <a:defRPr sz="3200">
          <a:solidFill>
            <a:srgbClr val="006600"/>
          </a:solidFill>
          <a:latin typeface="GeoSlab703 XBd BT" pitchFamily="18" charset="0"/>
        </a:defRPr>
      </a:lvl7pPr>
      <a:lvl8pPr marL="1371600" algn="l" rtl="0" fontAlgn="base">
        <a:spcBef>
          <a:spcPct val="0"/>
        </a:spcBef>
        <a:spcAft>
          <a:spcPct val="0"/>
        </a:spcAft>
        <a:defRPr sz="3200">
          <a:solidFill>
            <a:srgbClr val="006600"/>
          </a:solidFill>
          <a:latin typeface="GeoSlab703 XBd BT" pitchFamily="18" charset="0"/>
        </a:defRPr>
      </a:lvl8pPr>
      <a:lvl9pPr marL="1828800" algn="l" rtl="0" fontAlgn="base">
        <a:spcBef>
          <a:spcPct val="0"/>
        </a:spcBef>
        <a:spcAft>
          <a:spcPct val="0"/>
        </a:spcAft>
        <a:defRPr sz="3200">
          <a:solidFill>
            <a:srgbClr val="006600"/>
          </a:solidFill>
          <a:latin typeface="GeoSlab703 XBd BT" pitchFamily="18" charset="0"/>
        </a:defRPr>
      </a:lvl9pPr>
    </p:titleStyle>
    <p:bodyStyle>
      <a:lvl1pPr marL="342900" indent="-342900" algn="l" rtl="0" eaLnBrk="0" fontAlgn="base" hangingPunct="0">
        <a:spcBef>
          <a:spcPct val="20000"/>
        </a:spcBef>
        <a:spcAft>
          <a:spcPct val="0"/>
        </a:spcAft>
        <a:defRPr sz="2800">
          <a:solidFill>
            <a:srgbClr val="006600"/>
          </a:solidFill>
          <a:latin typeface="+mn-lt"/>
          <a:ea typeface="+mn-ea"/>
          <a:cs typeface="+mn-cs"/>
        </a:defRPr>
      </a:lvl1pPr>
      <a:lvl2pPr marL="742950" indent="-285750" algn="l" rtl="0" eaLnBrk="0" fontAlgn="base" hangingPunct="0">
        <a:spcBef>
          <a:spcPct val="20000"/>
        </a:spcBef>
        <a:spcAft>
          <a:spcPct val="0"/>
        </a:spcAft>
        <a:buChar char="–"/>
        <a:defRPr sz="2800">
          <a:solidFill>
            <a:srgbClr val="006600"/>
          </a:solidFill>
          <a:latin typeface="+mn-lt"/>
        </a:defRPr>
      </a:lvl2pPr>
      <a:lvl3pPr marL="1143000" indent="-228600" algn="l" rtl="0" eaLnBrk="0" fontAlgn="base" hangingPunct="0">
        <a:spcBef>
          <a:spcPct val="20000"/>
        </a:spcBef>
        <a:spcAft>
          <a:spcPct val="0"/>
        </a:spcAft>
        <a:buChar char="•"/>
        <a:defRPr sz="2800">
          <a:solidFill>
            <a:srgbClr val="006600"/>
          </a:solidFill>
          <a:latin typeface="+mn-lt"/>
        </a:defRPr>
      </a:lvl3pPr>
      <a:lvl4pPr marL="1600200" indent="-228600" algn="l" rtl="0" eaLnBrk="0" fontAlgn="base" hangingPunct="0">
        <a:spcBef>
          <a:spcPct val="20000"/>
        </a:spcBef>
        <a:spcAft>
          <a:spcPct val="0"/>
        </a:spcAft>
        <a:buChar char="–"/>
        <a:defRPr sz="2800">
          <a:solidFill>
            <a:schemeClr val="tx1"/>
          </a:solidFill>
          <a:latin typeface="Abadi MT Condensed Light" pitchFamily="34" charset="0"/>
        </a:defRPr>
      </a:lvl4pPr>
      <a:lvl5pPr marL="2057400" indent="-228600" algn="l" rtl="0" eaLnBrk="0" fontAlgn="base" hangingPunct="0">
        <a:spcBef>
          <a:spcPct val="20000"/>
        </a:spcBef>
        <a:spcAft>
          <a:spcPct val="0"/>
        </a:spcAft>
        <a:buChar char="»"/>
        <a:defRPr sz="2800" b="1">
          <a:solidFill>
            <a:schemeClr val="bg1"/>
          </a:solidFill>
          <a:latin typeface="Goudy Old Style" pitchFamily="18" charset="0"/>
        </a:defRPr>
      </a:lvl5pPr>
      <a:lvl6pPr marL="2514600" indent="-228600" algn="l" rtl="0" fontAlgn="base">
        <a:spcBef>
          <a:spcPct val="20000"/>
        </a:spcBef>
        <a:spcAft>
          <a:spcPct val="0"/>
        </a:spcAft>
        <a:buChar char="»"/>
        <a:defRPr sz="2800" b="1">
          <a:solidFill>
            <a:schemeClr val="bg1"/>
          </a:solidFill>
          <a:latin typeface="Goudy Old Style" pitchFamily="18" charset="0"/>
        </a:defRPr>
      </a:lvl6pPr>
      <a:lvl7pPr marL="2971800" indent="-228600" algn="l" rtl="0" fontAlgn="base">
        <a:spcBef>
          <a:spcPct val="20000"/>
        </a:spcBef>
        <a:spcAft>
          <a:spcPct val="0"/>
        </a:spcAft>
        <a:buChar char="»"/>
        <a:defRPr sz="2800" b="1">
          <a:solidFill>
            <a:schemeClr val="bg1"/>
          </a:solidFill>
          <a:latin typeface="Goudy Old Style" pitchFamily="18" charset="0"/>
        </a:defRPr>
      </a:lvl7pPr>
      <a:lvl8pPr marL="3429000" indent="-228600" algn="l" rtl="0" fontAlgn="base">
        <a:spcBef>
          <a:spcPct val="20000"/>
        </a:spcBef>
        <a:spcAft>
          <a:spcPct val="0"/>
        </a:spcAft>
        <a:buChar char="»"/>
        <a:defRPr sz="2800" b="1">
          <a:solidFill>
            <a:schemeClr val="bg1"/>
          </a:solidFill>
          <a:latin typeface="Goudy Old Style" pitchFamily="18" charset="0"/>
        </a:defRPr>
      </a:lvl8pPr>
      <a:lvl9pPr marL="3886200" indent="-228600" algn="l" rtl="0" fontAlgn="base">
        <a:spcBef>
          <a:spcPct val="20000"/>
        </a:spcBef>
        <a:spcAft>
          <a:spcPct val="0"/>
        </a:spcAft>
        <a:buChar char="»"/>
        <a:defRPr sz="2800" b="1">
          <a:solidFill>
            <a:schemeClr val="bg1"/>
          </a:solidFill>
          <a:latin typeface="Goudy Old Style"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wmf"/></Relationships>
</file>

<file path=ppt/slides/_rels/slide7.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533400" y="685800"/>
            <a:ext cx="7772400" cy="1371600"/>
          </a:xfrm>
        </p:spPr>
        <p:txBody>
          <a:bodyPr/>
          <a:lstStyle/>
          <a:p>
            <a:pPr eaLnBrk="1" hangingPunct="1"/>
            <a:r>
              <a:rPr lang="en-US" sz="3600" smtClean="0">
                <a:solidFill>
                  <a:schemeClr val="tx1"/>
                </a:solidFill>
                <a:latin typeface="Aharoni" pitchFamily="2" charset="-79"/>
                <a:cs typeface="Aharoni" pitchFamily="2" charset="-79"/>
              </a:rPr>
              <a:t>Parenting Styles</a:t>
            </a:r>
          </a:p>
        </p:txBody>
      </p:sp>
      <p:sp>
        <p:nvSpPr>
          <p:cNvPr id="13315" name="Rectangle 3"/>
          <p:cNvSpPr>
            <a:spLocks noGrp="1" noChangeArrowheads="1"/>
          </p:cNvSpPr>
          <p:nvPr>
            <p:ph type="subTitle" idx="1"/>
          </p:nvPr>
        </p:nvSpPr>
        <p:spPr>
          <a:xfrm>
            <a:off x="2438400" y="2209800"/>
            <a:ext cx="6400800" cy="3733800"/>
          </a:xfrm>
        </p:spPr>
        <p:txBody>
          <a:bodyPr/>
          <a:lstStyle/>
          <a:p>
            <a:pPr eaLnBrk="1" hangingPunct="1">
              <a:lnSpc>
                <a:spcPct val="90000"/>
              </a:lnSpc>
            </a:pPr>
            <a:r>
              <a:rPr lang="en-US" i="1" smtClean="0">
                <a:solidFill>
                  <a:schemeClr val="tx1"/>
                </a:solidFill>
                <a:latin typeface="Aharoni" pitchFamily="2" charset="-79"/>
                <a:cs typeface="Aharoni" pitchFamily="2" charset="-79"/>
              </a:rPr>
              <a:t>The way we raise our children directly influences who they will become</a:t>
            </a:r>
            <a:r>
              <a:rPr lang="en-US" smtClean="0">
                <a:solidFill>
                  <a:schemeClr val="tx1"/>
                </a:solidFill>
              </a:rPr>
              <a:t>. </a:t>
            </a:r>
          </a:p>
          <a:p>
            <a:pPr eaLnBrk="1" hangingPunct="1">
              <a:lnSpc>
                <a:spcPct val="90000"/>
              </a:lnSpc>
            </a:pPr>
            <a:endParaRPr lang="en-US" smtClean="0">
              <a:solidFill>
                <a:schemeClr val="tx1"/>
              </a:solidFill>
            </a:endParaRPr>
          </a:p>
          <a:p>
            <a:pPr eaLnBrk="1" hangingPunct="1">
              <a:lnSpc>
                <a:spcPct val="90000"/>
              </a:lnSpc>
            </a:pPr>
            <a:endParaRPr lang="en-US" smtClean="0">
              <a:solidFill>
                <a:schemeClr val="tx1"/>
              </a:solidFill>
            </a:endParaRPr>
          </a:p>
        </p:txBody>
      </p:sp>
      <p:pic>
        <p:nvPicPr>
          <p:cNvPr id="13316" name="Picture 5" descr="C:\Users\Aimee.Office-PC\AppData\Local\Microsoft\Windows\Temporary Internet Files\Content.IE5\RKK0S5P1\MP900442525[1].jpg"/>
          <p:cNvPicPr>
            <a:picLocks noChangeAspect="1" noChangeArrowheads="1"/>
          </p:cNvPicPr>
          <p:nvPr/>
        </p:nvPicPr>
        <p:blipFill>
          <a:blip r:embed="rId3" cstate="print"/>
          <a:srcRect/>
          <a:stretch>
            <a:fillRect/>
          </a:stretch>
        </p:blipFill>
        <p:spPr bwMode="auto">
          <a:xfrm>
            <a:off x="0" y="4648200"/>
            <a:ext cx="4419600" cy="18288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85800"/>
          </a:xfrm>
        </p:spPr>
        <p:txBody>
          <a:bodyPr/>
          <a:lstStyle/>
          <a:p>
            <a:r>
              <a:rPr lang="en-US" b="1" dirty="0" smtClean="0">
                <a:solidFill>
                  <a:schemeClr val="tx1"/>
                </a:solidFill>
                <a:latin typeface="Aharoni" pitchFamily="2" charset="-79"/>
                <a:cs typeface="Aharoni" pitchFamily="2" charset="-79"/>
              </a:rPr>
              <a:t>Authoritative/Democratic Style Continued</a:t>
            </a:r>
            <a:endParaRPr lang="en-US" dirty="0"/>
          </a:p>
        </p:txBody>
      </p:sp>
      <p:sp>
        <p:nvSpPr>
          <p:cNvPr id="3" name="Content Placeholder 2"/>
          <p:cNvSpPr>
            <a:spLocks noGrp="1"/>
          </p:cNvSpPr>
          <p:nvPr>
            <p:ph idx="1"/>
          </p:nvPr>
        </p:nvSpPr>
        <p:spPr>
          <a:xfrm>
            <a:off x="1295400" y="1219200"/>
            <a:ext cx="6553200" cy="5105400"/>
          </a:xfrm>
        </p:spPr>
        <p:txBody>
          <a:bodyPr/>
          <a:lstStyle/>
          <a:p>
            <a:pPr eaLnBrk="1" hangingPunct="1">
              <a:lnSpc>
                <a:spcPct val="80000"/>
              </a:lnSpc>
              <a:buFontTx/>
              <a:buChar char="•"/>
            </a:pPr>
            <a:r>
              <a:rPr lang="en-US" b="1" dirty="0" smtClean="0">
                <a:solidFill>
                  <a:srgbClr val="FF0000"/>
                </a:solidFill>
                <a:latin typeface="Aharoni" pitchFamily="2" charset="-79"/>
                <a:cs typeface="Aharoni" pitchFamily="2" charset="-79"/>
              </a:rPr>
              <a:t>Children’s wants are considered when making family decisions.</a:t>
            </a:r>
          </a:p>
          <a:p>
            <a:pPr eaLnBrk="1" hangingPunct="1">
              <a:lnSpc>
                <a:spcPct val="80000"/>
              </a:lnSpc>
              <a:buFontTx/>
              <a:buChar char="•"/>
            </a:pPr>
            <a:endParaRPr lang="en-US" b="1" dirty="0" smtClean="0">
              <a:solidFill>
                <a:srgbClr val="0070C0"/>
              </a:solidFill>
              <a:latin typeface="Aharoni" pitchFamily="2" charset="-79"/>
              <a:cs typeface="Aharoni" pitchFamily="2" charset="-79"/>
            </a:endParaRPr>
          </a:p>
          <a:p>
            <a:pPr eaLnBrk="1" hangingPunct="1">
              <a:lnSpc>
                <a:spcPct val="80000"/>
              </a:lnSpc>
              <a:buFontTx/>
              <a:buChar char="•"/>
            </a:pPr>
            <a:r>
              <a:rPr lang="en-US" b="1" dirty="0" smtClean="0">
                <a:solidFill>
                  <a:srgbClr val="0070C0"/>
                </a:solidFill>
                <a:latin typeface="Aharoni" pitchFamily="2" charset="-79"/>
                <a:cs typeface="Aharoni" pitchFamily="2" charset="-79"/>
              </a:rPr>
              <a:t>Respect children’s unique personalities, and support their interests.</a:t>
            </a:r>
          </a:p>
          <a:p>
            <a:pPr eaLnBrk="1" hangingPunct="1">
              <a:lnSpc>
                <a:spcPct val="80000"/>
              </a:lnSpc>
              <a:buFontTx/>
              <a:buChar char="•"/>
            </a:pPr>
            <a:endParaRPr lang="en-US" b="1" dirty="0" smtClean="0">
              <a:solidFill>
                <a:schemeClr val="tx1"/>
              </a:solidFill>
              <a:latin typeface="Aharoni" pitchFamily="2" charset="-79"/>
              <a:cs typeface="Aharoni" pitchFamily="2" charset="-79"/>
            </a:endParaRPr>
          </a:p>
          <a:p>
            <a:pPr eaLnBrk="1" hangingPunct="1">
              <a:lnSpc>
                <a:spcPct val="80000"/>
              </a:lnSpc>
              <a:buFontTx/>
              <a:buChar char="•"/>
            </a:pPr>
            <a:r>
              <a:rPr lang="en-US" b="1" dirty="0" smtClean="0">
                <a:solidFill>
                  <a:srgbClr val="00B050"/>
                </a:solidFill>
                <a:latin typeface="Aharoni" pitchFamily="2" charset="-79"/>
                <a:cs typeface="Aharoni" pitchFamily="2" charset="-79"/>
              </a:rPr>
              <a:t>Parents are loving, consistent, high expectations.</a:t>
            </a:r>
          </a:p>
          <a:p>
            <a:pPr eaLnBrk="1" hangingPunct="1">
              <a:lnSpc>
                <a:spcPct val="80000"/>
              </a:lnSpc>
            </a:pPr>
            <a:endParaRPr lang="en-US" b="1" dirty="0" smtClean="0">
              <a:solidFill>
                <a:schemeClr val="tx1"/>
              </a:solidFill>
              <a:latin typeface="Aharoni" pitchFamily="2" charset="-79"/>
              <a:cs typeface="Aharoni" pitchFamily="2" charset="-79"/>
            </a:endParaRPr>
          </a:p>
          <a:p>
            <a:pPr eaLnBrk="1" hangingPunct="1">
              <a:lnSpc>
                <a:spcPct val="80000"/>
              </a:lnSpc>
              <a:buFontTx/>
              <a:buChar char="•"/>
            </a:pPr>
            <a:r>
              <a:rPr lang="en-US" b="1" dirty="0" smtClean="0">
                <a:solidFill>
                  <a:srgbClr val="993366"/>
                </a:solidFill>
                <a:latin typeface="Aharoni" pitchFamily="2" charset="-79"/>
                <a:cs typeface="Aharoni" pitchFamily="2" charset="-79"/>
              </a:rPr>
              <a:t>Parents have reasonable expectations and realistic standards</a:t>
            </a:r>
            <a:r>
              <a:rPr lang="en-US" b="1" dirty="0" smtClean="0">
                <a:solidFill>
                  <a:srgbClr val="993366"/>
                </a:solidFill>
              </a:rPr>
              <a:t>.</a:t>
            </a:r>
          </a:p>
          <a:p>
            <a:endParaRPr lang="en-US" dirty="0"/>
          </a:p>
        </p:txBody>
      </p:sp>
      <p:pic>
        <p:nvPicPr>
          <p:cNvPr id="2051" name="Picture 3" descr="C:\Users\Aimee\AppData\Local\Microsoft\Windows\Temporary Internet Files\Content.IE5\MBA5Z4OI\MC900436043[1].wmf"/>
          <p:cNvPicPr>
            <a:picLocks noChangeAspect="1" noChangeArrowheads="1"/>
          </p:cNvPicPr>
          <p:nvPr/>
        </p:nvPicPr>
        <p:blipFill>
          <a:blip r:embed="rId2" cstate="print"/>
          <a:srcRect/>
          <a:stretch>
            <a:fillRect/>
          </a:stretch>
        </p:blipFill>
        <p:spPr bwMode="auto">
          <a:xfrm>
            <a:off x="6324600" y="4648200"/>
            <a:ext cx="1873250" cy="14732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762000" y="457200"/>
            <a:ext cx="7696200" cy="685800"/>
          </a:xfrm>
        </p:spPr>
        <p:txBody>
          <a:bodyPr/>
          <a:lstStyle/>
          <a:p>
            <a:pPr eaLnBrk="1" hangingPunct="1"/>
            <a:r>
              <a:rPr lang="en-US" sz="2400" smtClean="0">
                <a:solidFill>
                  <a:schemeClr val="tx1"/>
                </a:solidFill>
                <a:latin typeface="Aharoni" pitchFamily="2" charset="-79"/>
                <a:cs typeface="Aharoni" pitchFamily="2" charset="-79"/>
              </a:rPr>
              <a:t>Children from Authoritative/Democratic families are….</a:t>
            </a:r>
          </a:p>
        </p:txBody>
      </p:sp>
      <p:sp>
        <p:nvSpPr>
          <p:cNvPr id="23555" name="Rectangle 3"/>
          <p:cNvSpPr>
            <a:spLocks noGrp="1" noChangeArrowheads="1"/>
          </p:cNvSpPr>
          <p:nvPr>
            <p:ph type="body" sz="half" idx="1"/>
          </p:nvPr>
        </p:nvSpPr>
        <p:spPr>
          <a:xfrm>
            <a:off x="5029200" y="1524000"/>
            <a:ext cx="3657600" cy="4648200"/>
          </a:xfrm>
        </p:spPr>
        <p:txBody>
          <a:bodyPr/>
          <a:lstStyle/>
          <a:p>
            <a:pPr marL="0" indent="0" eaLnBrk="1" hangingPunct="1">
              <a:lnSpc>
                <a:spcPct val="90000"/>
              </a:lnSpc>
              <a:buFontTx/>
              <a:buChar char="•"/>
              <a:defRPr/>
            </a:pPr>
            <a:r>
              <a:rPr lang="en-US" sz="2600" dirty="0" smtClean="0">
                <a:solidFill>
                  <a:srgbClr val="660033"/>
                </a:solidFill>
                <a:latin typeface="Aharoni" pitchFamily="2" charset="-79"/>
                <a:cs typeface="Aharoni" pitchFamily="2" charset="-79"/>
              </a:rPr>
              <a:t>Happy</a:t>
            </a:r>
          </a:p>
          <a:p>
            <a:pPr marL="0" indent="0" eaLnBrk="1" hangingPunct="1">
              <a:lnSpc>
                <a:spcPct val="90000"/>
              </a:lnSpc>
              <a:buFontTx/>
              <a:buChar char="•"/>
              <a:defRPr/>
            </a:pPr>
            <a:r>
              <a:rPr lang="en-US" sz="2600" dirty="0" smtClean="0">
                <a:latin typeface="Aharoni" pitchFamily="2" charset="-79"/>
                <a:cs typeface="Aharoni" pitchFamily="2" charset="-79"/>
              </a:rPr>
              <a:t>Self-reliant</a:t>
            </a:r>
          </a:p>
          <a:p>
            <a:pPr marL="0" indent="0" eaLnBrk="1" hangingPunct="1">
              <a:lnSpc>
                <a:spcPct val="90000"/>
              </a:lnSpc>
              <a:buFontTx/>
              <a:buChar char="•"/>
              <a:defRPr/>
            </a:pPr>
            <a:r>
              <a:rPr lang="en-US" sz="2600" dirty="0" smtClean="0">
                <a:solidFill>
                  <a:schemeClr val="accent2">
                    <a:lumMod val="75000"/>
                  </a:schemeClr>
                </a:solidFill>
                <a:latin typeface="Aharoni" pitchFamily="2" charset="-79"/>
                <a:cs typeface="Aharoni" pitchFamily="2" charset="-79"/>
              </a:rPr>
              <a:t>Self-controlled</a:t>
            </a:r>
          </a:p>
          <a:p>
            <a:pPr marL="0" indent="0" eaLnBrk="1" hangingPunct="1">
              <a:lnSpc>
                <a:spcPct val="90000"/>
              </a:lnSpc>
              <a:buFontTx/>
              <a:buChar char="•"/>
              <a:defRPr/>
            </a:pPr>
            <a:r>
              <a:rPr lang="en-US" sz="2600" dirty="0" smtClean="0">
                <a:solidFill>
                  <a:srgbClr val="C00000"/>
                </a:solidFill>
                <a:latin typeface="Aharoni" pitchFamily="2" charset="-79"/>
                <a:cs typeface="Aharoni" pitchFamily="2" charset="-79"/>
              </a:rPr>
              <a:t>Sharing and friendly</a:t>
            </a:r>
          </a:p>
          <a:p>
            <a:pPr marL="0" indent="0" eaLnBrk="1" hangingPunct="1">
              <a:lnSpc>
                <a:spcPct val="90000"/>
              </a:lnSpc>
              <a:buFontTx/>
              <a:buChar char="•"/>
              <a:defRPr/>
            </a:pPr>
            <a:r>
              <a:rPr lang="en-US" sz="2600" dirty="0" smtClean="0">
                <a:solidFill>
                  <a:srgbClr val="FF9900"/>
                </a:solidFill>
                <a:latin typeface="Aharoni" pitchFamily="2" charset="-79"/>
                <a:cs typeface="Aharoni" pitchFamily="2" charset="-79"/>
              </a:rPr>
              <a:t>Cooperative</a:t>
            </a:r>
          </a:p>
          <a:p>
            <a:pPr marL="0" indent="0" eaLnBrk="1" hangingPunct="1">
              <a:lnSpc>
                <a:spcPct val="90000"/>
              </a:lnSpc>
              <a:buFontTx/>
              <a:buChar char="•"/>
              <a:defRPr/>
            </a:pPr>
            <a:r>
              <a:rPr lang="en-US" sz="2600" dirty="0" smtClean="0">
                <a:solidFill>
                  <a:schemeClr val="accent1">
                    <a:lumMod val="75000"/>
                  </a:schemeClr>
                </a:solidFill>
                <a:latin typeface="Aharoni" pitchFamily="2" charset="-79"/>
                <a:cs typeface="Aharoni" pitchFamily="2" charset="-79"/>
              </a:rPr>
              <a:t>High achieving</a:t>
            </a:r>
          </a:p>
          <a:p>
            <a:pPr marL="0" indent="0" eaLnBrk="1" hangingPunct="1">
              <a:lnSpc>
                <a:spcPct val="90000"/>
              </a:lnSpc>
              <a:buFontTx/>
              <a:buChar char="•"/>
              <a:defRPr/>
            </a:pPr>
            <a:r>
              <a:rPr lang="en-US" sz="2600" dirty="0" smtClean="0">
                <a:solidFill>
                  <a:srgbClr val="7030A0"/>
                </a:solidFill>
                <a:latin typeface="Aharoni" pitchFamily="2" charset="-79"/>
                <a:cs typeface="Aharoni" pitchFamily="2" charset="-79"/>
              </a:rPr>
              <a:t>More likely to participate in school activities</a:t>
            </a:r>
          </a:p>
        </p:txBody>
      </p:sp>
      <p:sp>
        <p:nvSpPr>
          <p:cNvPr id="21508" name="Rectangle 4"/>
          <p:cNvSpPr>
            <a:spLocks noGrp="1" noChangeArrowheads="1"/>
          </p:cNvSpPr>
          <p:nvPr>
            <p:ph type="body" sz="half" idx="2"/>
          </p:nvPr>
        </p:nvSpPr>
        <p:spPr>
          <a:xfrm>
            <a:off x="685800" y="1219200"/>
            <a:ext cx="3505200" cy="4495800"/>
          </a:xfrm>
        </p:spPr>
        <p:txBody>
          <a:bodyPr/>
          <a:lstStyle/>
          <a:p>
            <a:pPr marL="0" indent="0" eaLnBrk="1" hangingPunct="1">
              <a:lnSpc>
                <a:spcPct val="90000"/>
              </a:lnSpc>
            </a:pPr>
            <a:r>
              <a:rPr lang="en-US" sz="2200" smtClean="0">
                <a:solidFill>
                  <a:schemeClr val="tx1"/>
                </a:solidFill>
                <a:latin typeface="Aharoni" pitchFamily="2" charset="-79"/>
                <a:cs typeface="Aharoni" pitchFamily="2" charset="-79"/>
              </a:rPr>
              <a:t>Authoritative/Democratic children’s parents have high expectations for them and give them support to meet those goals. This type of parent is the most active and hands on parent. Our ideal parent.  </a:t>
            </a:r>
            <a:endParaRPr lang="en-US" sz="2200" smtClean="0">
              <a:latin typeface="Aharoni" pitchFamily="2" charset="-79"/>
              <a:cs typeface="Aharoni" pitchFamily="2" charset="-79"/>
            </a:endParaRPr>
          </a:p>
        </p:txBody>
      </p:sp>
      <p:pic>
        <p:nvPicPr>
          <p:cNvPr id="21509" name="Picture 5" descr="C:\Users\Aimee.Office-PC\AppData\Local\Microsoft\Windows\Temporary Internet Files\Content.IE5\0FZ15FBF\MP900399500[1].jpg"/>
          <p:cNvPicPr>
            <a:picLocks noChangeAspect="1" noChangeArrowheads="1"/>
          </p:cNvPicPr>
          <p:nvPr/>
        </p:nvPicPr>
        <p:blipFill>
          <a:blip r:embed="rId3" cstate="print"/>
          <a:srcRect/>
          <a:stretch>
            <a:fillRect/>
          </a:stretch>
        </p:blipFill>
        <p:spPr bwMode="auto">
          <a:xfrm>
            <a:off x="762000" y="4114800"/>
            <a:ext cx="3902075" cy="221932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762000" y="457200"/>
            <a:ext cx="6781800" cy="685800"/>
          </a:xfrm>
        </p:spPr>
        <p:txBody>
          <a:bodyPr/>
          <a:lstStyle/>
          <a:p>
            <a:pPr eaLnBrk="1" hangingPunct="1"/>
            <a:r>
              <a:rPr lang="en-US" sz="4000" smtClean="0">
                <a:solidFill>
                  <a:srgbClr val="660033"/>
                </a:solidFill>
                <a:latin typeface="Aharoni" pitchFamily="2" charset="-79"/>
                <a:cs typeface="Aharoni" pitchFamily="2" charset="-79"/>
              </a:rPr>
              <a:t>Remember!</a:t>
            </a:r>
          </a:p>
        </p:txBody>
      </p:sp>
      <p:sp>
        <p:nvSpPr>
          <p:cNvPr id="22531" name="Rectangle 3"/>
          <p:cNvSpPr>
            <a:spLocks noGrp="1" noChangeArrowheads="1"/>
          </p:cNvSpPr>
          <p:nvPr>
            <p:ph type="body" idx="1"/>
          </p:nvPr>
        </p:nvSpPr>
        <p:spPr>
          <a:xfrm>
            <a:off x="609600" y="1371600"/>
            <a:ext cx="7848600" cy="4953000"/>
          </a:xfrm>
        </p:spPr>
        <p:txBody>
          <a:bodyPr/>
          <a:lstStyle/>
          <a:p>
            <a:pPr eaLnBrk="1" hangingPunct="1">
              <a:buFontTx/>
              <a:buChar char="•"/>
            </a:pPr>
            <a:r>
              <a:rPr lang="en-US" sz="2200" smtClean="0">
                <a:solidFill>
                  <a:srgbClr val="00B050"/>
                </a:solidFill>
              </a:rPr>
              <a:t>The most important thing to remember about parenting is to be a good role model. </a:t>
            </a:r>
          </a:p>
          <a:p>
            <a:pPr eaLnBrk="1" hangingPunct="1">
              <a:buFontTx/>
              <a:buChar char="•"/>
            </a:pPr>
            <a:r>
              <a:rPr lang="en-US" sz="2200" smtClean="0">
                <a:solidFill>
                  <a:srgbClr val="FF0000"/>
                </a:solidFill>
              </a:rPr>
              <a:t>Patience is important! We all make mistakes. </a:t>
            </a:r>
          </a:p>
          <a:p>
            <a:pPr eaLnBrk="1" hangingPunct="1">
              <a:buFontTx/>
              <a:buChar char="•"/>
            </a:pPr>
            <a:r>
              <a:rPr lang="en-US" sz="2200" smtClean="0">
                <a:solidFill>
                  <a:srgbClr val="0070C0"/>
                </a:solidFill>
              </a:rPr>
              <a:t>Listen to your kids and model good problem solving strategies.</a:t>
            </a:r>
          </a:p>
          <a:p>
            <a:pPr eaLnBrk="1" hangingPunct="1">
              <a:buFontTx/>
              <a:buChar char="•"/>
            </a:pPr>
            <a:r>
              <a:rPr lang="en-US" sz="2200" smtClean="0">
                <a:solidFill>
                  <a:srgbClr val="993366"/>
                </a:solidFill>
              </a:rPr>
              <a:t>Be loving, fair, and consistent. </a:t>
            </a:r>
          </a:p>
          <a:p>
            <a:pPr eaLnBrk="1" hangingPunct="1">
              <a:buFontTx/>
              <a:buChar char="•"/>
            </a:pPr>
            <a:r>
              <a:rPr lang="en-US" sz="2200" smtClean="0">
                <a:solidFill>
                  <a:srgbClr val="FFC000"/>
                </a:solidFill>
              </a:rPr>
              <a:t>Don’t threaten, come up with appropriate consequences.</a:t>
            </a:r>
          </a:p>
          <a:p>
            <a:pPr eaLnBrk="1" hangingPunct="1">
              <a:buFontTx/>
              <a:buChar char="•"/>
            </a:pPr>
            <a:r>
              <a:rPr lang="en-US" sz="2200" smtClean="0">
                <a:solidFill>
                  <a:srgbClr val="009999"/>
                </a:solidFill>
              </a:rPr>
              <a:t>The parent is in charge because they have the most experience. </a:t>
            </a:r>
          </a:p>
          <a:p>
            <a:pPr eaLnBrk="1" hangingPunct="1">
              <a:buFontTx/>
              <a:buChar char="•"/>
            </a:pPr>
            <a:r>
              <a:rPr lang="en-US" sz="2200" smtClean="0">
                <a:solidFill>
                  <a:srgbClr val="00B0F0"/>
                </a:solidFill>
              </a:rPr>
              <a:t>Have fun with your child! Experiences not things are what they will remember all of their lives. </a:t>
            </a:r>
          </a:p>
        </p:txBody>
      </p:sp>
      <p:pic>
        <p:nvPicPr>
          <p:cNvPr id="22532" name="Picture 6" descr="C:\Users\Aimee.Office-PC\AppData\Local\Microsoft\Windows\Temporary Internet Files\Content.IE5\76ONVFFJ\MC900045093[1].wmf"/>
          <p:cNvPicPr>
            <a:picLocks noChangeAspect="1" noChangeArrowheads="1"/>
          </p:cNvPicPr>
          <p:nvPr/>
        </p:nvPicPr>
        <p:blipFill>
          <a:blip r:embed="rId3" cstate="print"/>
          <a:srcRect/>
          <a:stretch>
            <a:fillRect/>
          </a:stretch>
        </p:blipFill>
        <p:spPr bwMode="auto">
          <a:xfrm>
            <a:off x="6858000" y="5029200"/>
            <a:ext cx="1782763" cy="1547813"/>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381000"/>
            <a:ext cx="7467600" cy="838200"/>
          </a:xfrm>
        </p:spPr>
        <p:txBody>
          <a:bodyPr/>
          <a:lstStyle/>
          <a:p>
            <a:pPr algn="ctr" eaLnBrk="1" hangingPunct="1"/>
            <a:r>
              <a:rPr lang="en-US" sz="3600" i="1" smtClean="0">
                <a:solidFill>
                  <a:schemeClr val="tx1"/>
                </a:solidFill>
                <a:latin typeface="Aharoni" pitchFamily="2" charset="-79"/>
                <a:cs typeface="Aharoni" pitchFamily="2" charset="-79"/>
              </a:rPr>
              <a:t>Parenting Styles</a:t>
            </a:r>
          </a:p>
        </p:txBody>
      </p:sp>
      <p:sp>
        <p:nvSpPr>
          <p:cNvPr id="40963" name="Rectangle 3"/>
          <p:cNvSpPr>
            <a:spLocks noGrp="1" noChangeArrowheads="1"/>
          </p:cNvSpPr>
          <p:nvPr>
            <p:ph type="body" idx="1"/>
          </p:nvPr>
        </p:nvSpPr>
        <p:spPr>
          <a:xfrm>
            <a:off x="762000" y="2209800"/>
            <a:ext cx="7772400" cy="4114800"/>
          </a:xfrm>
        </p:spPr>
        <p:txBody>
          <a:bodyPr/>
          <a:lstStyle/>
          <a:p>
            <a:pPr eaLnBrk="1" hangingPunct="1">
              <a:defRPr/>
            </a:pPr>
            <a:r>
              <a:rPr lang="en-US" sz="3200" dirty="0" smtClean="0">
                <a:solidFill>
                  <a:schemeClr val="tx1"/>
                </a:solidFill>
                <a:latin typeface="Aharoni" pitchFamily="2" charset="-79"/>
                <a:cs typeface="Aharoni" pitchFamily="2" charset="-79"/>
              </a:rPr>
              <a:t>There are three main parenting types</a:t>
            </a:r>
          </a:p>
          <a:p>
            <a:pPr eaLnBrk="1" hangingPunct="1">
              <a:buFont typeface="Arial" pitchFamily="34" charset="0"/>
              <a:buChar char="•"/>
              <a:defRPr/>
            </a:pPr>
            <a:endParaRPr lang="en-US" sz="3200" dirty="0" smtClean="0">
              <a:solidFill>
                <a:schemeClr val="tx1"/>
              </a:solidFill>
              <a:latin typeface="Aharoni" pitchFamily="2" charset="-79"/>
              <a:cs typeface="Aharoni" pitchFamily="2" charset="-79"/>
            </a:endParaRPr>
          </a:p>
          <a:p>
            <a:pPr eaLnBrk="1" hangingPunct="1">
              <a:buFont typeface="Arial" pitchFamily="34" charset="0"/>
              <a:buChar char="•"/>
              <a:defRPr/>
            </a:pPr>
            <a:r>
              <a:rPr lang="en-US" sz="3200" dirty="0" smtClean="0">
                <a:solidFill>
                  <a:schemeClr val="accent2">
                    <a:lumMod val="75000"/>
                  </a:schemeClr>
                </a:solidFill>
                <a:latin typeface="Aharoni" pitchFamily="2" charset="-79"/>
                <a:cs typeface="Aharoni" pitchFamily="2" charset="-79"/>
              </a:rPr>
              <a:t>Authoritarian</a:t>
            </a:r>
          </a:p>
          <a:p>
            <a:pPr eaLnBrk="1" hangingPunct="1">
              <a:defRPr/>
            </a:pPr>
            <a:endParaRPr lang="en-US" sz="3200" dirty="0" smtClean="0">
              <a:solidFill>
                <a:schemeClr val="accent2">
                  <a:lumMod val="75000"/>
                </a:schemeClr>
              </a:solidFill>
              <a:latin typeface="Aharoni" pitchFamily="2" charset="-79"/>
              <a:cs typeface="Aharoni" pitchFamily="2" charset="-79"/>
            </a:endParaRPr>
          </a:p>
          <a:p>
            <a:pPr eaLnBrk="1" hangingPunct="1">
              <a:buFont typeface="Arial" pitchFamily="34" charset="0"/>
              <a:buChar char="•"/>
              <a:defRPr/>
            </a:pPr>
            <a:r>
              <a:rPr lang="en-US" sz="3200" dirty="0" smtClean="0">
                <a:latin typeface="Aharoni" pitchFamily="2" charset="-79"/>
                <a:cs typeface="Aharoni" pitchFamily="2" charset="-79"/>
              </a:rPr>
              <a:t>Authoritative (Democratic)</a:t>
            </a:r>
          </a:p>
          <a:p>
            <a:pPr eaLnBrk="1" hangingPunct="1">
              <a:defRPr/>
            </a:pPr>
            <a:endParaRPr lang="en-US" sz="3200" dirty="0" smtClean="0">
              <a:latin typeface="Aharoni" pitchFamily="2" charset="-79"/>
              <a:cs typeface="Aharoni" pitchFamily="2" charset="-79"/>
            </a:endParaRPr>
          </a:p>
          <a:p>
            <a:pPr eaLnBrk="1" hangingPunct="1">
              <a:buFont typeface="Arial" pitchFamily="34" charset="0"/>
              <a:buChar char="•"/>
              <a:defRPr/>
            </a:pPr>
            <a:r>
              <a:rPr lang="en-US" sz="3200" dirty="0" smtClean="0">
                <a:solidFill>
                  <a:srgbClr val="660033"/>
                </a:solidFill>
                <a:latin typeface="Aharoni" pitchFamily="2" charset="-79"/>
                <a:cs typeface="Aharoni" pitchFamily="2" charset="-79"/>
              </a:rPr>
              <a:t>Permissive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066800" y="457200"/>
            <a:ext cx="6781800" cy="1066800"/>
          </a:xfrm>
        </p:spPr>
        <p:txBody>
          <a:bodyPr/>
          <a:lstStyle/>
          <a:p>
            <a:pPr algn="ctr" eaLnBrk="1" hangingPunct="1"/>
            <a:r>
              <a:rPr lang="en-US" smtClean="0">
                <a:solidFill>
                  <a:schemeClr val="tx1"/>
                </a:solidFill>
                <a:latin typeface="Aharoni" pitchFamily="2" charset="-79"/>
                <a:cs typeface="Aharoni" pitchFamily="2" charset="-79"/>
              </a:rPr>
              <a:t>Authoritarian</a:t>
            </a:r>
            <a:br>
              <a:rPr lang="en-US" smtClean="0">
                <a:solidFill>
                  <a:schemeClr val="tx1"/>
                </a:solidFill>
                <a:latin typeface="Aharoni" pitchFamily="2" charset="-79"/>
                <a:cs typeface="Aharoni" pitchFamily="2" charset="-79"/>
              </a:rPr>
            </a:br>
            <a:endParaRPr lang="en-US" smtClean="0">
              <a:solidFill>
                <a:schemeClr val="tx1"/>
              </a:solidFill>
              <a:latin typeface="Aharoni" pitchFamily="2" charset="-79"/>
              <a:cs typeface="Aharoni" pitchFamily="2" charset="-79"/>
            </a:endParaRPr>
          </a:p>
        </p:txBody>
      </p:sp>
      <p:sp>
        <p:nvSpPr>
          <p:cNvPr id="15363" name="Rectangle 3"/>
          <p:cNvSpPr>
            <a:spLocks noGrp="1" noChangeArrowheads="1"/>
          </p:cNvSpPr>
          <p:nvPr>
            <p:ph type="body" idx="1"/>
          </p:nvPr>
        </p:nvSpPr>
        <p:spPr>
          <a:xfrm>
            <a:off x="1295400" y="1371600"/>
            <a:ext cx="6553200" cy="4953000"/>
          </a:xfrm>
        </p:spPr>
        <p:txBody>
          <a:bodyPr/>
          <a:lstStyle/>
          <a:p>
            <a:pPr eaLnBrk="1" hangingPunct="1">
              <a:lnSpc>
                <a:spcPct val="90000"/>
              </a:lnSpc>
              <a:buFontTx/>
              <a:buChar char="•"/>
            </a:pPr>
            <a:r>
              <a:rPr lang="en-US" sz="2400" smtClean="0">
                <a:solidFill>
                  <a:schemeClr val="tx1"/>
                </a:solidFill>
                <a:latin typeface="Berlin Sans FB" pitchFamily="34" charset="0"/>
              </a:rPr>
              <a:t>Many limits and rules</a:t>
            </a:r>
          </a:p>
          <a:p>
            <a:pPr eaLnBrk="1" hangingPunct="1">
              <a:lnSpc>
                <a:spcPct val="90000"/>
              </a:lnSpc>
              <a:buFontTx/>
              <a:buChar char="•"/>
            </a:pPr>
            <a:r>
              <a:rPr lang="en-US" sz="2400" smtClean="0">
                <a:solidFill>
                  <a:schemeClr val="tx1"/>
                </a:solidFill>
                <a:latin typeface="Berlin Sans FB" pitchFamily="34" charset="0"/>
              </a:rPr>
              <a:t>Parents’ make all of the rules without any input from children</a:t>
            </a:r>
          </a:p>
          <a:p>
            <a:pPr eaLnBrk="1" hangingPunct="1">
              <a:lnSpc>
                <a:spcPct val="90000"/>
              </a:lnSpc>
              <a:buFontTx/>
              <a:buChar char="•"/>
            </a:pPr>
            <a:r>
              <a:rPr lang="en-US" sz="2400" smtClean="0">
                <a:solidFill>
                  <a:schemeClr val="tx1"/>
                </a:solidFill>
                <a:latin typeface="Berlin Sans FB" pitchFamily="34" charset="0"/>
              </a:rPr>
              <a:t>Punishment</a:t>
            </a:r>
          </a:p>
          <a:p>
            <a:pPr eaLnBrk="1" hangingPunct="1">
              <a:lnSpc>
                <a:spcPct val="90000"/>
              </a:lnSpc>
              <a:buFontTx/>
              <a:buChar char="•"/>
            </a:pPr>
            <a:r>
              <a:rPr lang="en-US" sz="2400" smtClean="0">
                <a:solidFill>
                  <a:schemeClr val="tx1"/>
                </a:solidFill>
                <a:latin typeface="Berlin Sans FB" pitchFamily="34" charset="0"/>
              </a:rPr>
              <a:t>Little affection and praise</a:t>
            </a:r>
          </a:p>
          <a:p>
            <a:pPr eaLnBrk="1" hangingPunct="1">
              <a:lnSpc>
                <a:spcPct val="90000"/>
              </a:lnSpc>
              <a:buFontTx/>
              <a:buChar char="•"/>
            </a:pPr>
            <a:r>
              <a:rPr lang="en-US" sz="2400" smtClean="0">
                <a:solidFill>
                  <a:schemeClr val="tx1"/>
                </a:solidFill>
                <a:latin typeface="Berlin Sans FB" pitchFamily="34" charset="0"/>
              </a:rPr>
              <a:t>Parents expect total obedience and misbehavior is not tolerated</a:t>
            </a:r>
          </a:p>
          <a:p>
            <a:pPr eaLnBrk="1" hangingPunct="1">
              <a:lnSpc>
                <a:spcPct val="90000"/>
              </a:lnSpc>
              <a:buFontTx/>
              <a:buChar char="•"/>
            </a:pPr>
            <a:r>
              <a:rPr lang="en-US" sz="2400" smtClean="0">
                <a:solidFill>
                  <a:schemeClr val="tx1"/>
                </a:solidFill>
                <a:latin typeface="Berlin Sans FB" pitchFamily="34" charset="0"/>
              </a:rPr>
              <a:t>Parent’s expect children to have the same beliefs</a:t>
            </a:r>
          </a:p>
          <a:p>
            <a:pPr eaLnBrk="1" hangingPunct="1">
              <a:lnSpc>
                <a:spcPct val="90000"/>
              </a:lnSpc>
              <a:buFontTx/>
              <a:buChar char="•"/>
            </a:pPr>
            <a:r>
              <a:rPr lang="en-US" sz="2400" smtClean="0">
                <a:solidFill>
                  <a:schemeClr val="tx1"/>
                </a:solidFill>
                <a:latin typeface="Berlin Sans FB" pitchFamily="34" charset="0"/>
              </a:rPr>
              <a:t>“Do as I say not do as I do”</a:t>
            </a:r>
          </a:p>
          <a:p>
            <a:pPr eaLnBrk="1" hangingPunct="1">
              <a:lnSpc>
                <a:spcPct val="90000"/>
              </a:lnSpc>
              <a:buFontTx/>
              <a:buChar char="•"/>
            </a:pPr>
            <a:r>
              <a:rPr lang="en-US" sz="2400" smtClean="0">
                <a:solidFill>
                  <a:schemeClr val="tx1"/>
                </a:solidFill>
                <a:latin typeface="Berlin Sans FB" pitchFamily="34" charset="0"/>
              </a:rPr>
              <a:t>Conformity</a:t>
            </a:r>
          </a:p>
          <a:p>
            <a:pPr eaLnBrk="1" hangingPunct="1">
              <a:lnSpc>
                <a:spcPct val="90000"/>
              </a:lnSpc>
            </a:pPr>
            <a:endParaRPr lang="en-US" smtClean="0"/>
          </a:p>
        </p:txBody>
      </p:sp>
      <p:pic>
        <p:nvPicPr>
          <p:cNvPr id="15364" name="Picture 5" descr="C:\Users\Aimee.Office-PC\AppData\Local\Microsoft\Windows\Temporary Internet Files\Content.IE5\0FZ15FBF\MC900014777[1].wmf"/>
          <p:cNvPicPr>
            <a:picLocks noChangeAspect="1" noChangeArrowheads="1"/>
          </p:cNvPicPr>
          <p:nvPr/>
        </p:nvPicPr>
        <p:blipFill>
          <a:blip r:embed="rId3" cstate="print"/>
          <a:srcRect/>
          <a:stretch>
            <a:fillRect/>
          </a:stretch>
        </p:blipFill>
        <p:spPr bwMode="auto">
          <a:xfrm>
            <a:off x="6477000" y="4495800"/>
            <a:ext cx="1620838" cy="1865313"/>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solidFill>
                  <a:schemeClr val="tx1"/>
                </a:solidFill>
                <a:latin typeface="Aharoni" pitchFamily="2" charset="-79"/>
                <a:cs typeface="Aharoni" pitchFamily="2" charset="-79"/>
              </a:rPr>
              <a:t>Authoritarian Style</a:t>
            </a:r>
          </a:p>
        </p:txBody>
      </p:sp>
      <p:sp>
        <p:nvSpPr>
          <p:cNvPr id="16387" name="Rectangle 4"/>
          <p:cNvSpPr>
            <a:spLocks noGrp="1" noChangeArrowheads="1"/>
          </p:cNvSpPr>
          <p:nvPr>
            <p:ph type="body" sz="half" idx="2"/>
          </p:nvPr>
        </p:nvSpPr>
        <p:spPr>
          <a:xfrm>
            <a:off x="1219200" y="1219200"/>
            <a:ext cx="7010400" cy="5105400"/>
          </a:xfrm>
        </p:spPr>
        <p:txBody>
          <a:bodyPr/>
          <a:lstStyle/>
          <a:p>
            <a:pPr marL="0" indent="0" eaLnBrk="1" hangingPunct="1">
              <a:buFontTx/>
              <a:buChar char="•"/>
            </a:pPr>
            <a:r>
              <a:rPr lang="en-US" smtClean="0">
                <a:solidFill>
                  <a:schemeClr val="tx1"/>
                </a:solidFill>
                <a:latin typeface="Berlin Sans FB" pitchFamily="34" charset="0"/>
                <a:cs typeface="Aharoni" pitchFamily="2" charset="-79"/>
              </a:rPr>
              <a:t>Children from authoritarian homes often rebel from their controlling parents. </a:t>
            </a:r>
          </a:p>
          <a:p>
            <a:pPr marL="0" indent="0" eaLnBrk="1" hangingPunct="1">
              <a:buFontTx/>
              <a:buChar char="•"/>
            </a:pPr>
            <a:r>
              <a:rPr lang="en-US" smtClean="0">
                <a:solidFill>
                  <a:schemeClr val="tx1"/>
                </a:solidFill>
                <a:latin typeface="Berlin Sans FB" pitchFamily="34" charset="0"/>
                <a:cs typeface="Aharoni" pitchFamily="2" charset="-79"/>
              </a:rPr>
              <a:t>Children fear their parents and are afraid to turn to them for advice.</a:t>
            </a:r>
          </a:p>
          <a:p>
            <a:pPr marL="0" indent="0" eaLnBrk="1" hangingPunct="1">
              <a:buFontTx/>
              <a:buChar char="•"/>
            </a:pPr>
            <a:r>
              <a:rPr lang="en-US" smtClean="0">
                <a:solidFill>
                  <a:schemeClr val="tx1"/>
                </a:solidFill>
                <a:latin typeface="Berlin Sans FB" pitchFamily="34" charset="0"/>
                <a:cs typeface="Aharoni" pitchFamily="2" charset="-79"/>
              </a:rPr>
              <a:t>In later years, children from authoritarian homes are plagued with guilt, depression, or anger. </a:t>
            </a:r>
          </a:p>
          <a:p>
            <a:pPr marL="0" indent="0" eaLnBrk="1" hangingPunct="1"/>
            <a:endParaRPr lang="en-US" smtClean="0">
              <a:solidFill>
                <a:schemeClr val="tx1"/>
              </a:solidFill>
              <a:latin typeface="Berlin Sans FB" pitchFamily="34" charset="0"/>
              <a:cs typeface="Aharoni" pitchFamily="2" charset="-79"/>
            </a:endParaRPr>
          </a:p>
          <a:p>
            <a:pPr marL="0" indent="0" eaLnBrk="1" hangingPunct="1"/>
            <a:endParaRPr lang="en-US" smtClean="0">
              <a:solidFill>
                <a:schemeClr val="tx1"/>
              </a:solidFill>
              <a:latin typeface="Berlin Sans FB" pitchFamily="34" charset="0"/>
              <a:cs typeface="Aharoni" pitchFamily="2" charset="-79"/>
            </a:endParaRPr>
          </a:p>
        </p:txBody>
      </p:sp>
      <p:pic>
        <p:nvPicPr>
          <p:cNvPr id="16388" name="Picture 6" descr="C:\Users\Aimee.Office-PC\AppData\Local\Microsoft\Windows\Temporary Internet Files\Content.IE5\76ONVFFJ\MP900178845[1].jpg"/>
          <p:cNvPicPr>
            <a:picLocks noChangeAspect="1" noChangeArrowheads="1"/>
          </p:cNvPicPr>
          <p:nvPr/>
        </p:nvPicPr>
        <p:blipFill>
          <a:blip r:embed="rId3" cstate="print"/>
          <a:srcRect/>
          <a:stretch>
            <a:fillRect/>
          </a:stretch>
        </p:blipFill>
        <p:spPr bwMode="auto">
          <a:xfrm>
            <a:off x="3505200" y="4800600"/>
            <a:ext cx="3657600" cy="17526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685800"/>
            <a:ext cx="7620000" cy="6019800"/>
          </a:xfrm>
        </p:spPr>
        <p:txBody>
          <a:bodyPr/>
          <a:lstStyle/>
          <a:p>
            <a:pPr marL="0" indent="0" algn="ctr" eaLnBrk="1" hangingPunct="1">
              <a:defRPr/>
            </a:pPr>
            <a:r>
              <a:rPr lang="en-US" sz="3000" dirty="0" smtClean="0">
                <a:solidFill>
                  <a:schemeClr val="tx1"/>
                </a:solidFill>
                <a:latin typeface="Aharoni" pitchFamily="2" charset="-79"/>
                <a:cs typeface="Aharoni" pitchFamily="2" charset="-79"/>
              </a:rPr>
              <a:t>Children from Authoritarian families </a:t>
            </a:r>
          </a:p>
          <a:p>
            <a:pPr marL="0" indent="0" algn="ctr" eaLnBrk="1" hangingPunct="1">
              <a:defRPr/>
            </a:pPr>
            <a:r>
              <a:rPr lang="en-US" sz="3000" dirty="0" smtClean="0">
                <a:solidFill>
                  <a:schemeClr val="tx1"/>
                </a:solidFill>
                <a:latin typeface="Aharoni" pitchFamily="2" charset="-79"/>
                <a:cs typeface="Aharoni" pitchFamily="2" charset="-79"/>
              </a:rPr>
              <a:t>are often</a:t>
            </a:r>
          </a:p>
          <a:p>
            <a:pPr marL="0" indent="0" algn="ctr" eaLnBrk="1" hangingPunct="1">
              <a:defRPr/>
            </a:pPr>
            <a:endParaRPr lang="en-US" sz="3000" dirty="0" smtClean="0">
              <a:solidFill>
                <a:schemeClr val="tx1"/>
              </a:solidFill>
              <a:latin typeface="Aharoni" pitchFamily="2" charset="-79"/>
              <a:cs typeface="Aharoni" pitchFamily="2" charset="-79"/>
            </a:endParaRPr>
          </a:p>
          <a:p>
            <a:pPr marL="0" indent="0" eaLnBrk="1" hangingPunct="1">
              <a:buFont typeface="Arial" pitchFamily="34" charset="0"/>
              <a:buChar char="•"/>
              <a:defRPr/>
            </a:pPr>
            <a:r>
              <a:rPr lang="en-US" dirty="0" smtClean="0">
                <a:solidFill>
                  <a:srgbClr val="7030A0"/>
                </a:solidFill>
                <a:latin typeface="Aharoni" pitchFamily="2" charset="-79"/>
                <a:cs typeface="Aharoni" pitchFamily="2" charset="-79"/>
              </a:rPr>
              <a:t>Obedient</a:t>
            </a:r>
          </a:p>
          <a:p>
            <a:pPr marL="0" indent="0" eaLnBrk="1" hangingPunct="1">
              <a:buFont typeface="Arial" pitchFamily="34" charset="0"/>
              <a:buChar char="•"/>
              <a:defRPr/>
            </a:pPr>
            <a:r>
              <a:rPr lang="en-US" dirty="0" smtClean="0">
                <a:solidFill>
                  <a:schemeClr val="accent5">
                    <a:lumMod val="50000"/>
                  </a:schemeClr>
                </a:solidFill>
                <a:latin typeface="Aharoni" pitchFamily="2" charset="-79"/>
                <a:cs typeface="Aharoni" pitchFamily="2" charset="-79"/>
              </a:rPr>
              <a:t>Distrustful</a:t>
            </a:r>
          </a:p>
          <a:p>
            <a:pPr marL="0" indent="0" eaLnBrk="1" hangingPunct="1">
              <a:buFont typeface="Arial" pitchFamily="34" charset="0"/>
              <a:buChar char="•"/>
              <a:defRPr/>
            </a:pPr>
            <a:r>
              <a:rPr lang="en-US" dirty="0" smtClean="0">
                <a:solidFill>
                  <a:srgbClr val="FF9900"/>
                </a:solidFill>
                <a:latin typeface="Aharoni" pitchFamily="2" charset="-79"/>
                <a:cs typeface="Aharoni" pitchFamily="2" charset="-79"/>
              </a:rPr>
              <a:t>Discontented </a:t>
            </a:r>
          </a:p>
          <a:p>
            <a:pPr marL="0" indent="0" eaLnBrk="1" hangingPunct="1">
              <a:buFont typeface="Arial" pitchFamily="34" charset="0"/>
              <a:buChar char="•"/>
              <a:defRPr/>
            </a:pPr>
            <a:r>
              <a:rPr lang="en-US" dirty="0" smtClean="0">
                <a:solidFill>
                  <a:srgbClr val="660033"/>
                </a:solidFill>
                <a:latin typeface="Aharoni" pitchFamily="2" charset="-79"/>
                <a:cs typeface="Aharoni" pitchFamily="2" charset="-79"/>
              </a:rPr>
              <a:t>Withdrawn</a:t>
            </a:r>
          </a:p>
          <a:p>
            <a:pPr marL="0" indent="0" eaLnBrk="1" hangingPunct="1">
              <a:buFont typeface="Arial" pitchFamily="34" charset="0"/>
              <a:buChar char="•"/>
              <a:defRPr/>
            </a:pPr>
            <a:r>
              <a:rPr lang="en-US" dirty="0" smtClean="0">
                <a:solidFill>
                  <a:srgbClr val="0099CC"/>
                </a:solidFill>
                <a:latin typeface="Aharoni" pitchFamily="2" charset="-79"/>
                <a:cs typeface="Aharoni" pitchFamily="2" charset="-79"/>
              </a:rPr>
              <a:t>Unhappy</a:t>
            </a:r>
          </a:p>
          <a:p>
            <a:pPr marL="0" indent="0" eaLnBrk="1" hangingPunct="1">
              <a:buFont typeface="Arial" pitchFamily="34" charset="0"/>
              <a:buChar char="•"/>
              <a:defRPr/>
            </a:pPr>
            <a:r>
              <a:rPr lang="en-US" dirty="0" smtClean="0">
                <a:solidFill>
                  <a:srgbClr val="C00000"/>
                </a:solidFill>
                <a:latin typeface="Aharoni" pitchFamily="2" charset="-79"/>
                <a:cs typeface="Aharoni" pitchFamily="2" charset="-79"/>
              </a:rPr>
              <a:t>Angry</a:t>
            </a:r>
          </a:p>
          <a:p>
            <a:pPr marL="0" indent="0" eaLnBrk="1" hangingPunct="1">
              <a:buFont typeface="Arial" pitchFamily="34" charset="0"/>
              <a:buChar char="•"/>
              <a:defRPr/>
            </a:pPr>
            <a:r>
              <a:rPr lang="en-US" dirty="0" smtClean="0">
                <a:solidFill>
                  <a:schemeClr val="accent1">
                    <a:lumMod val="50000"/>
                  </a:schemeClr>
                </a:solidFill>
                <a:latin typeface="Aharoni" pitchFamily="2" charset="-79"/>
                <a:cs typeface="Aharoni" pitchFamily="2" charset="-79"/>
              </a:rPr>
              <a:t>Not High Achievers</a:t>
            </a:r>
          </a:p>
          <a:p>
            <a:pPr marL="0" indent="0" eaLnBrk="1" hangingPunct="1">
              <a:buFont typeface="Arial" pitchFamily="34" charset="0"/>
              <a:buChar char="•"/>
              <a:defRPr/>
            </a:pPr>
            <a:r>
              <a:rPr lang="en-US" dirty="0" smtClean="0">
                <a:solidFill>
                  <a:schemeClr val="accent2"/>
                </a:solidFill>
                <a:latin typeface="Aharoni" pitchFamily="2" charset="-79"/>
                <a:cs typeface="Aharoni" pitchFamily="2" charset="-79"/>
              </a:rPr>
              <a:t>Rebellious</a:t>
            </a:r>
          </a:p>
          <a:p>
            <a:pPr eaLnBrk="1" hangingPunct="1">
              <a:buFont typeface="Arial" pitchFamily="34" charset="0"/>
              <a:buChar char="•"/>
              <a:defRPr/>
            </a:pPr>
            <a:endParaRPr lang="en-US" dirty="0" smtClean="0"/>
          </a:p>
        </p:txBody>
      </p:sp>
      <p:pic>
        <p:nvPicPr>
          <p:cNvPr id="17411" name="Picture 3" descr="C:\Users\Aimee.Office-PC\AppData\Local\Microsoft\Windows\Temporary Internet Files\Content.IE5\RKK0S5P1\MC900440660[1].png"/>
          <p:cNvPicPr>
            <a:picLocks noChangeAspect="1" noChangeArrowheads="1"/>
          </p:cNvPicPr>
          <p:nvPr/>
        </p:nvPicPr>
        <p:blipFill>
          <a:blip r:embed="rId3" cstate="print"/>
          <a:srcRect/>
          <a:stretch>
            <a:fillRect/>
          </a:stretch>
        </p:blipFill>
        <p:spPr bwMode="auto">
          <a:xfrm>
            <a:off x="5562600" y="3048000"/>
            <a:ext cx="2641600" cy="27432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295400" y="457200"/>
            <a:ext cx="6248400" cy="762000"/>
          </a:xfrm>
        </p:spPr>
        <p:txBody>
          <a:bodyPr/>
          <a:lstStyle/>
          <a:p>
            <a:pPr algn="ctr" eaLnBrk="1" hangingPunct="1"/>
            <a:r>
              <a:rPr lang="en-US" b="1" smtClean="0">
                <a:solidFill>
                  <a:schemeClr val="tx1"/>
                </a:solidFill>
                <a:latin typeface="Aharoni" pitchFamily="2" charset="-79"/>
                <a:cs typeface="Aharoni" pitchFamily="2" charset="-79"/>
              </a:rPr>
              <a:t>Permissive Parenting</a:t>
            </a:r>
            <a:r>
              <a:rPr lang="en-US" b="1" smtClean="0"/>
              <a:t/>
            </a:r>
            <a:br>
              <a:rPr lang="en-US" b="1" smtClean="0"/>
            </a:br>
            <a:endParaRPr lang="en-US" b="1" smtClean="0"/>
          </a:p>
        </p:txBody>
      </p:sp>
      <p:sp>
        <p:nvSpPr>
          <p:cNvPr id="18435" name="Rectangle 3"/>
          <p:cNvSpPr>
            <a:spLocks noGrp="1" noChangeArrowheads="1"/>
          </p:cNvSpPr>
          <p:nvPr>
            <p:ph type="body" idx="1"/>
          </p:nvPr>
        </p:nvSpPr>
        <p:spPr>
          <a:xfrm>
            <a:off x="609600" y="1143000"/>
            <a:ext cx="7696200" cy="5486400"/>
          </a:xfrm>
        </p:spPr>
        <p:txBody>
          <a:bodyPr/>
          <a:lstStyle/>
          <a:p>
            <a:pPr eaLnBrk="1" hangingPunct="1">
              <a:lnSpc>
                <a:spcPct val="80000"/>
              </a:lnSpc>
            </a:pPr>
            <a:r>
              <a:rPr lang="en-US" sz="2400" dirty="0" smtClean="0">
                <a:solidFill>
                  <a:srgbClr val="660033"/>
                </a:solidFill>
                <a:latin typeface="Berlin Sans FB" pitchFamily="34" charset="0"/>
              </a:rPr>
              <a:t>Opposite of Authoritarian. </a:t>
            </a:r>
          </a:p>
          <a:p>
            <a:pPr eaLnBrk="1" hangingPunct="1">
              <a:lnSpc>
                <a:spcPct val="80000"/>
              </a:lnSpc>
            </a:pPr>
            <a:endParaRPr lang="en-US" dirty="0" smtClean="0">
              <a:solidFill>
                <a:srgbClr val="660033"/>
              </a:solidFill>
              <a:latin typeface="Berlin Sans FB" pitchFamily="34" charset="0"/>
            </a:endParaRPr>
          </a:p>
          <a:p>
            <a:pPr eaLnBrk="1" hangingPunct="1">
              <a:lnSpc>
                <a:spcPct val="80000"/>
              </a:lnSpc>
              <a:buFontTx/>
              <a:buChar char="•"/>
            </a:pPr>
            <a:r>
              <a:rPr lang="en-US" dirty="0" smtClean="0">
                <a:solidFill>
                  <a:schemeClr val="tx1"/>
                </a:solidFill>
                <a:latin typeface="Berlin Sans FB" pitchFamily="34" charset="0"/>
              </a:rPr>
              <a:t>Too few limits</a:t>
            </a:r>
          </a:p>
          <a:p>
            <a:pPr eaLnBrk="1" hangingPunct="1">
              <a:lnSpc>
                <a:spcPct val="80000"/>
              </a:lnSpc>
            </a:pPr>
            <a:endParaRPr lang="en-US" dirty="0" smtClean="0">
              <a:solidFill>
                <a:schemeClr val="tx1"/>
              </a:solidFill>
              <a:latin typeface="Berlin Sans FB" pitchFamily="34" charset="0"/>
            </a:endParaRPr>
          </a:p>
          <a:p>
            <a:pPr eaLnBrk="1" hangingPunct="1">
              <a:lnSpc>
                <a:spcPct val="80000"/>
              </a:lnSpc>
              <a:buFontTx/>
              <a:buChar char="•"/>
            </a:pPr>
            <a:r>
              <a:rPr lang="en-US" dirty="0" smtClean="0">
                <a:solidFill>
                  <a:schemeClr val="tx1"/>
                </a:solidFill>
                <a:latin typeface="Berlin Sans FB" pitchFamily="34" charset="0"/>
              </a:rPr>
              <a:t>Children get to make their own choices.</a:t>
            </a:r>
          </a:p>
          <a:p>
            <a:pPr eaLnBrk="1" hangingPunct="1">
              <a:lnSpc>
                <a:spcPct val="80000"/>
              </a:lnSpc>
            </a:pPr>
            <a:endParaRPr lang="en-US" dirty="0" smtClean="0">
              <a:solidFill>
                <a:schemeClr val="tx1"/>
              </a:solidFill>
              <a:latin typeface="Berlin Sans FB" pitchFamily="34" charset="0"/>
            </a:endParaRPr>
          </a:p>
          <a:p>
            <a:pPr eaLnBrk="1" hangingPunct="1">
              <a:lnSpc>
                <a:spcPct val="80000"/>
              </a:lnSpc>
              <a:buFontTx/>
              <a:buChar char="•"/>
            </a:pPr>
            <a:r>
              <a:rPr lang="en-US" dirty="0" smtClean="0">
                <a:solidFill>
                  <a:schemeClr val="tx1"/>
                </a:solidFill>
                <a:latin typeface="Berlin Sans FB" pitchFamily="34" charset="0"/>
              </a:rPr>
              <a:t>Permissive parented children have little</a:t>
            </a:r>
          </a:p>
          <a:p>
            <a:pPr eaLnBrk="1" hangingPunct="1">
              <a:lnSpc>
                <a:spcPct val="80000"/>
              </a:lnSpc>
            </a:pPr>
            <a:r>
              <a:rPr lang="en-US" dirty="0" smtClean="0">
                <a:solidFill>
                  <a:schemeClr val="tx1"/>
                </a:solidFill>
                <a:latin typeface="Berlin Sans FB" pitchFamily="34" charset="0"/>
              </a:rPr>
              <a:t>     respect for their parents and authority figures. </a:t>
            </a:r>
          </a:p>
        </p:txBody>
      </p:sp>
      <p:pic>
        <p:nvPicPr>
          <p:cNvPr id="18436" name="Picture 4" descr="C:\Users\Aimee.Office-PC\AppData\Local\Microsoft\Windows\Temporary Internet Files\Content.IE5\76ONVFFJ\MC900435596[1].wmf"/>
          <p:cNvPicPr>
            <a:picLocks noChangeAspect="1" noChangeArrowheads="1"/>
          </p:cNvPicPr>
          <p:nvPr/>
        </p:nvPicPr>
        <p:blipFill>
          <a:blip r:embed="rId3" cstate="print"/>
          <a:srcRect/>
          <a:stretch>
            <a:fillRect/>
          </a:stretch>
        </p:blipFill>
        <p:spPr bwMode="auto">
          <a:xfrm>
            <a:off x="2971800" y="5105400"/>
            <a:ext cx="2438400" cy="1533525"/>
          </a:xfrm>
          <a:prstGeom prst="rect">
            <a:avLst/>
          </a:prstGeom>
          <a:noFill/>
          <a:ln w="9525">
            <a:noFill/>
            <a:miter lim="800000"/>
            <a:headEnd/>
            <a:tailEnd/>
          </a:ln>
        </p:spPr>
      </p:pic>
      <p:pic>
        <p:nvPicPr>
          <p:cNvPr id="18437" name="Picture 5" descr="C:\Users\Aimee.Office-PC\AppData\Local\Microsoft\Windows\Temporary Internet Files\Content.IE5\0FZ15FBF\MC900435466[1].wmf"/>
          <p:cNvPicPr>
            <a:picLocks noChangeAspect="1" noChangeArrowheads="1"/>
          </p:cNvPicPr>
          <p:nvPr/>
        </p:nvPicPr>
        <p:blipFill>
          <a:blip r:embed="rId4" cstate="print"/>
          <a:srcRect/>
          <a:stretch>
            <a:fillRect/>
          </a:stretch>
        </p:blipFill>
        <p:spPr bwMode="auto">
          <a:xfrm>
            <a:off x="7315200" y="1524000"/>
            <a:ext cx="1311275" cy="187325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solidFill>
                  <a:schemeClr val="tx1"/>
                </a:solidFill>
                <a:latin typeface="Aharoni" pitchFamily="2" charset="-79"/>
                <a:cs typeface="Aharoni" pitchFamily="2" charset="-79"/>
              </a:rPr>
              <a:t>The Permissive Parent Continued</a:t>
            </a:r>
            <a:endParaRPr lang="en-US" sz="3000" dirty="0">
              <a:solidFill>
                <a:schemeClr val="tx1"/>
              </a:solidFill>
              <a:latin typeface="Aharoni" pitchFamily="2" charset="-79"/>
              <a:cs typeface="Aharoni" pitchFamily="2" charset="-79"/>
            </a:endParaRPr>
          </a:p>
        </p:txBody>
      </p:sp>
      <p:sp>
        <p:nvSpPr>
          <p:cNvPr id="3" name="Content Placeholder 2"/>
          <p:cNvSpPr>
            <a:spLocks noGrp="1"/>
          </p:cNvSpPr>
          <p:nvPr>
            <p:ph idx="1"/>
          </p:nvPr>
        </p:nvSpPr>
        <p:spPr>
          <a:xfrm>
            <a:off x="1295400" y="1295400"/>
            <a:ext cx="6553200" cy="5029200"/>
          </a:xfrm>
        </p:spPr>
        <p:txBody>
          <a:bodyPr/>
          <a:lstStyle/>
          <a:p>
            <a:pPr eaLnBrk="1" hangingPunct="1">
              <a:lnSpc>
                <a:spcPct val="80000"/>
              </a:lnSpc>
              <a:buFontTx/>
              <a:buChar char="•"/>
            </a:pPr>
            <a:r>
              <a:rPr lang="en-US" sz="2400" dirty="0" smtClean="0">
                <a:solidFill>
                  <a:schemeClr val="tx1"/>
                </a:solidFill>
                <a:latin typeface="Berlin Sans FB" pitchFamily="34" charset="0"/>
              </a:rPr>
              <a:t>The permissive parent is unstructured and has few routines. </a:t>
            </a:r>
          </a:p>
          <a:p>
            <a:pPr eaLnBrk="1" hangingPunct="1">
              <a:lnSpc>
                <a:spcPct val="80000"/>
              </a:lnSpc>
            </a:pPr>
            <a:endParaRPr lang="en-US" sz="2400" dirty="0" smtClean="0">
              <a:solidFill>
                <a:schemeClr val="tx1"/>
              </a:solidFill>
              <a:latin typeface="Berlin Sans FB" pitchFamily="34" charset="0"/>
            </a:endParaRPr>
          </a:p>
          <a:p>
            <a:pPr eaLnBrk="1" hangingPunct="1">
              <a:lnSpc>
                <a:spcPct val="80000"/>
              </a:lnSpc>
              <a:buFontTx/>
              <a:buChar char="•"/>
            </a:pPr>
            <a:r>
              <a:rPr lang="en-US" sz="2400" dirty="0" smtClean="0">
                <a:solidFill>
                  <a:schemeClr val="tx1"/>
                </a:solidFill>
                <a:latin typeface="Berlin Sans FB" pitchFamily="34" charset="0"/>
              </a:rPr>
              <a:t>Parents have few expectation of the children.</a:t>
            </a:r>
          </a:p>
          <a:p>
            <a:pPr eaLnBrk="1" hangingPunct="1">
              <a:lnSpc>
                <a:spcPct val="80000"/>
              </a:lnSpc>
            </a:pPr>
            <a:endParaRPr lang="en-US" sz="2400" dirty="0" smtClean="0">
              <a:solidFill>
                <a:schemeClr val="tx1"/>
              </a:solidFill>
              <a:latin typeface="Berlin Sans FB" pitchFamily="34" charset="0"/>
            </a:endParaRPr>
          </a:p>
          <a:p>
            <a:pPr eaLnBrk="1" hangingPunct="1">
              <a:lnSpc>
                <a:spcPct val="80000"/>
              </a:lnSpc>
              <a:buFontTx/>
              <a:buChar char="•"/>
            </a:pPr>
            <a:r>
              <a:rPr lang="en-US" sz="2400" dirty="0" smtClean="0">
                <a:solidFill>
                  <a:schemeClr val="tx1"/>
                </a:solidFill>
                <a:latin typeface="Berlin Sans FB" pitchFamily="34" charset="0"/>
              </a:rPr>
              <a:t>Permissive parents generally ignore misbehaviors and rarely punish or correct their children. </a:t>
            </a:r>
          </a:p>
          <a:p>
            <a:pPr eaLnBrk="1" hangingPunct="1">
              <a:lnSpc>
                <a:spcPct val="80000"/>
              </a:lnSpc>
            </a:pPr>
            <a:endParaRPr lang="en-US" sz="2400" dirty="0" smtClean="0">
              <a:solidFill>
                <a:schemeClr val="tx1"/>
              </a:solidFill>
              <a:latin typeface="Berlin Sans FB" pitchFamily="34" charset="0"/>
            </a:endParaRPr>
          </a:p>
          <a:p>
            <a:pPr eaLnBrk="1" hangingPunct="1">
              <a:lnSpc>
                <a:spcPct val="80000"/>
              </a:lnSpc>
              <a:buFontTx/>
              <a:buChar char="•"/>
            </a:pPr>
            <a:r>
              <a:rPr lang="en-US" sz="2400" dirty="0" smtClean="0">
                <a:solidFill>
                  <a:schemeClr val="tx1"/>
                </a:solidFill>
                <a:latin typeface="Berlin Sans FB" pitchFamily="34" charset="0"/>
              </a:rPr>
              <a:t>Children run the permissive family. </a:t>
            </a:r>
          </a:p>
          <a:p>
            <a:pPr eaLnBrk="1" hangingPunct="1">
              <a:lnSpc>
                <a:spcPct val="80000"/>
              </a:lnSpc>
            </a:pPr>
            <a:endParaRPr lang="en-US" sz="2400" dirty="0" smtClean="0">
              <a:solidFill>
                <a:schemeClr val="tx1"/>
              </a:solidFill>
              <a:latin typeface="Berlin Sans FB" pitchFamily="34" charset="0"/>
            </a:endParaRPr>
          </a:p>
          <a:p>
            <a:pPr eaLnBrk="1" hangingPunct="1">
              <a:lnSpc>
                <a:spcPct val="80000"/>
              </a:lnSpc>
              <a:buFontTx/>
              <a:buChar char="•"/>
            </a:pPr>
            <a:r>
              <a:rPr lang="en-US" sz="2400" dirty="0" smtClean="0">
                <a:solidFill>
                  <a:srgbClr val="005C00"/>
                </a:solidFill>
                <a:latin typeface="Berlin Sans FB" pitchFamily="34" charset="0"/>
              </a:rPr>
              <a:t>On the positive side, permissive parents are generally warm and nurturing. </a:t>
            </a:r>
          </a:p>
        </p:txBody>
      </p:sp>
      <p:pic>
        <p:nvPicPr>
          <p:cNvPr id="1026" name="Picture 2" descr="C:\Users\Aimee\AppData\Local\Microsoft\Windows\Temporary Internet Files\Content.IE5\WE0B0052\MC900361660[1].wmf"/>
          <p:cNvPicPr>
            <a:picLocks noChangeAspect="1" noChangeArrowheads="1"/>
          </p:cNvPicPr>
          <p:nvPr/>
        </p:nvPicPr>
        <p:blipFill>
          <a:blip r:embed="rId2" cstate="print"/>
          <a:srcRect/>
          <a:stretch>
            <a:fillRect/>
          </a:stretch>
        </p:blipFill>
        <p:spPr bwMode="auto">
          <a:xfrm>
            <a:off x="7315200" y="4343400"/>
            <a:ext cx="1330452" cy="186446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914400" y="457200"/>
            <a:ext cx="7162800" cy="838200"/>
          </a:xfrm>
        </p:spPr>
        <p:txBody>
          <a:bodyPr/>
          <a:lstStyle/>
          <a:p>
            <a:pPr algn="ctr" eaLnBrk="1" hangingPunct="1"/>
            <a:r>
              <a:rPr lang="en-US" sz="3000" smtClean="0">
                <a:solidFill>
                  <a:schemeClr val="tx1"/>
                </a:solidFill>
                <a:latin typeface="Aharoni" pitchFamily="2" charset="-79"/>
                <a:cs typeface="Aharoni" pitchFamily="2" charset="-79"/>
              </a:rPr>
              <a:t>Children from Permissive Families </a:t>
            </a:r>
            <a:br>
              <a:rPr lang="en-US" sz="3000" smtClean="0">
                <a:solidFill>
                  <a:schemeClr val="tx1"/>
                </a:solidFill>
                <a:latin typeface="Aharoni" pitchFamily="2" charset="-79"/>
                <a:cs typeface="Aharoni" pitchFamily="2" charset="-79"/>
              </a:rPr>
            </a:br>
            <a:r>
              <a:rPr lang="en-US" sz="3000" smtClean="0">
                <a:solidFill>
                  <a:schemeClr val="tx1"/>
                </a:solidFill>
                <a:latin typeface="Aharoni" pitchFamily="2" charset="-79"/>
                <a:cs typeface="Aharoni" pitchFamily="2" charset="-79"/>
              </a:rPr>
              <a:t>are Often</a:t>
            </a:r>
          </a:p>
        </p:txBody>
      </p:sp>
      <p:sp>
        <p:nvSpPr>
          <p:cNvPr id="49155" name="Rectangle 3"/>
          <p:cNvSpPr>
            <a:spLocks noGrp="1" noChangeArrowheads="1"/>
          </p:cNvSpPr>
          <p:nvPr>
            <p:ph type="body" sz="half" idx="1"/>
          </p:nvPr>
        </p:nvSpPr>
        <p:spPr>
          <a:xfrm>
            <a:off x="762000" y="1676400"/>
            <a:ext cx="7848600" cy="4419600"/>
          </a:xfrm>
        </p:spPr>
        <p:txBody>
          <a:bodyPr/>
          <a:lstStyle/>
          <a:p>
            <a:pPr marL="0" indent="0" eaLnBrk="1" hangingPunct="1">
              <a:buFontTx/>
              <a:buChar char="•"/>
              <a:defRPr/>
            </a:pPr>
            <a:r>
              <a:rPr lang="en-US" sz="3000" dirty="0" smtClean="0">
                <a:solidFill>
                  <a:srgbClr val="FF0000"/>
                </a:solidFill>
                <a:latin typeface="Berlin Sans FB" pitchFamily="34" charset="0"/>
              </a:rPr>
              <a:t>Aggressive</a:t>
            </a:r>
          </a:p>
          <a:p>
            <a:pPr marL="0" indent="0" eaLnBrk="1" hangingPunct="1">
              <a:buFontTx/>
              <a:buChar char="•"/>
              <a:defRPr/>
            </a:pPr>
            <a:r>
              <a:rPr lang="en-US" sz="3000" dirty="0" smtClean="0">
                <a:solidFill>
                  <a:srgbClr val="FFC000"/>
                </a:solidFill>
                <a:latin typeface="Berlin Sans FB" pitchFamily="34" charset="0"/>
              </a:rPr>
              <a:t>Lack self-control</a:t>
            </a:r>
          </a:p>
          <a:p>
            <a:pPr marL="0" indent="0" eaLnBrk="1" hangingPunct="1">
              <a:buFontTx/>
              <a:buChar char="•"/>
              <a:defRPr/>
            </a:pPr>
            <a:r>
              <a:rPr lang="en-US" sz="3000" dirty="0" smtClean="0">
                <a:latin typeface="Berlin Sans FB" pitchFamily="34" charset="0"/>
              </a:rPr>
              <a:t>Lack self-reliance</a:t>
            </a:r>
          </a:p>
          <a:p>
            <a:pPr marL="0" indent="0" eaLnBrk="1" hangingPunct="1">
              <a:buFontTx/>
              <a:buChar char="•"/>
              <a:defRPr/>
            </a:pPr>
            <a:r>
              <a:rPr lang="en-US" sz="3000" dirty="0" smtClean="0">
                <a:solidFill>
                  <a:srgbClr val="0099CC"/>
                </a:solidFill>
                <a:latin typeface="Berlin Sans FB" pitchFamily="34" charset="0"/>
              </a:rPr>
              <a:t>Most unhappy</a:t>
            </a:r>
          </a:p>
          <a:p>
            <a:pPr marL="0" indent="0" eaLnBrk="1" hangingPunct="1">
              <a:buFontTx/>
              <a:buChar char="•"/>
              <a:defRPr/>
            </a:pPr>
            <a:r>
              <a:rPr lang="en-US" sz="3000" dirty="0" smtClean="0">
                <a:solidFill>
                  <a:srgbClr val="660033"/>
                </a:solidFill>
                <a:latin typeface="Berlin Sans FB" pitchFamily="34" charset="0"/>
              </a:rPr>
              <a:t>Anxious</a:t>
            </a:r>
          </a:p>
          <a:p>
            <a:pPr marL="0" indent="0" eaLnBrk="1" hangingPunct="1">
              <a:buFontTx/>
              <a:buChar char="•"/>
              <a:defRPr/>
            </a:pPr>
            <a:r>
              <a:rPr lang="en-US" sz="3000" dirty="0" smtClean="0">
                <a:solidFill>
                  <a:srgbClr val="FFCC66"/>
                </a:solidFill>
                <a:latin typeface="Berlin Sans FB" pitchFamily="34" charset="0"/>
              </a:rPr>
              <a:t>Lack motivation</a:t>
            </a:r>
          </a:p>
          <a:p>
            <a:pPr marL="0" indent="0" eaLnBrk="1" hangingPunct="1">
              <a:buFontTx/>
              <a:buChar char="•"/>
              <a:defRPr/>
            </a:pPr>
            <a:r>
              <a:rPr lang="en-US" sz="3000" dirty="0" smtClean="0">
                <a:solidFill>
                  <a:schemeClr val="accent1">
                    <a:lumMod val="75000"/>
                  </a:schemeClr>
                </a:solidFill>
                <a:latin typeface="Berlin Sans FB" pitchFamily="34" charset="0"/>
              </a:rPr>
              <a:t>Lack self-esteem</a:t>
            </a:r>
          </a:p>
          <a:p>
            <a:pPr marL="0" indent="0" eaLnBrk="1" hangingPunct="1">
              <a:defRPr/>
            </a:pPr>
            <a:endParaRPr lang="en-US" sz="2600" dirty="0" smtClean="0">
              <a:solidFill>
                <a:srgbClr val="0070C0"/>
              </a:solidFill>
              <a:latin typeface="Berlin Sans FB" pitchFamily="34" charset="0"/>
            </a:endParaRPr>
          </a:p>
        </p:txBody>
      </p:sp>
      <p:pic>
        <p:nvPicPr>
          <p:cNvPr id="19460" name="Picture 5" descr="C:\Users\Aimee.Office-PC\AppData\Local\Microsoft\Windows\Temporary Internet Files\Content.IE5\76ONVFFJ\MC900232151[1].wmf"/>
          <p:cNvPicPr>
            <a:picLocks noChangeAspect="1" noChangeArrowheads="1"/>
          </p:cNvPicPr>
          <p:nvPr/>
        </p:nvPicPr>
        <p:blipFill>
          <a:blip r:embed="rId3" cstate="print"/>
          <a:srcRect/>
          <a:stretch>
            <a:fillRect/>
          </a:stretch>
        </p:blipFill>
        <p:spPr bwMode="auto">
          <a:xfrm>
            <a:off x="4648200" y="2057400"/>
            <a:ext cx="3429000" cy="28956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295400" y="-304800"/>
            <a:ext cx="6248400" cy="1600200"/>
          </a:xfrm>
        </p:spPr>
        <p:txBody>
          <a:bodyPr/>
          <a:lstStyle/>
          <a:p>
            <a:pPr algn="ctr" eaLnBrk="1" hangingPunct="1"/>
            <a:r>
              <a:rPr lang="en-US" b="1" dirty="0" smtClean="0">
                <a:solidFill>
                  <a:schemeClr val="tx1"/>
                </a:solidFill>
                <a:latin typeface="Aharoni" pitchFamily="2" charset="-79"/>
                <a:cs typeface="Aharoni" pitchFamily="2" charset="-79"/>
              </a:rPr>
              <a:t>Authoritative/Democratic Style</a:t>
            </a:r>
          </a:p>
        </p:txBody>
      </p:sp>
      <p:sp>
        <p:nvSpPr>
          <p:cNvPr id="20483" name="Rectangle 3"/>
          <p:cNvSpPr>
            <a:spLocks noGrp="1" noChangeArrowheads="1"/>
          </p:cNvSpPr>
          <p:nvPr>
            <p:ph type="body" idx="1"/>
          </p:nvPr>
        </p:nvSpPr>
        <p:spPr>
          <a:xfrm>
            <a:off x="304800" y="1447800"/>
            <a:ext cx="7391400" cy="4876800"/>
          </a:xfrm>
        </p:spPr>
        <p:txBody>
          <a:bodyPr/>
          <a:lstStyle/>
          <a:p>
            <a:pPr eaLnBrk="1" hangingPunct="1">
              <a:lnSpc>
                <a:spcPct val="80000"/>
              </a:lnSpc>
              <a:buFontTx/>
              <a:buChar char="•"/>
            </a:pPr>
            <a:r>
              <a:rPr lang="en-US" sz="2600" b="1" dirty="0" smtClean="0">
                <a:solidFill>
                  <a:srgbClr val="660033"/>
                </a:solidFill>
                <a:latin typeface="Aharoni" pitchFamily="2" charset="-79"/>
                <a:cs typeface="Aharoni" pitchFamily="2" charset="-79"/>
              </a:rPr>
              <a:t>Mid point between Authoritative and Permissive (Best of both styles)</a:t>
            </a:r>
          </a:p>
          <a:p>
            <a:pPr eaLnBrk="1" hangingPunct="1">
              <a:lnSpc>
                <a:spcPct val="80000"/>
              </a:lnSpc>
            </a:pPr>
            <a:endParaRPr lang="en-US" sz="2600" b="1" dirty="0" smtClean="0">
              <a:solidFill>
                <a:srgbClr val="660033"/>
              </a:solidFill>
              <a:latin typeface="Aharoni" pitchFamily="2" charset="-79"/>
              <a:cs typeface="Aharoni" pitchFamily="2" charset="-79"/>
            </a:endParaRPr>
          </a:p>
          <a:p>
            <a:pPr eaLnBrk="1" hangingPunct="1">
              <a:lnSpc>
                <a:spcPct val="80000"/>
              </a:lnSpc>
              <a:buFontTx/>
              <a:buChar char="•"/>
            </a:pPr>
            <a:endParaRPr lang="en-US" sz="2600" b="1" dirty="0" smtClean="0">
              <a:solidFill>
                <a:schemeClr val="tx1"/>
              </a:solidFill>
              <a:latin typeface="Aharoni" pitchFamily="2" charset="-79"/>
              <a:cs typeface="Aharoni" pitchFamily="2" charset="-79"/>
            </a:endParaRPr>
          </a:p>
          <a:p>
            <a:pPr eaLnBrk="1" hangingPunct="1">
              <a:lnSpc>
                <a:spcPct val="80000"/>
              </a:lnSpc>
              <a:buFontTx/>
              <a:buChar char="•"/>
            </a:pPr>
            <a:r>
              <a:rPr lang="en-US" sz="2600" b="1" dirty="0" smtClean="0">
                <a:solidFill>
                  <a:srgbClr val="0099CC"/>
                </a:solidFill>
                <a:latin typeface="Aharoni" pitchFamily="2" charset="-79"/>
                <a:cs typeface="Aharoni" pitchFamily="2" charset="-79"/>
              </a:rPr>
              <a:t>Parents set limits and enforce rules.</a:t>
            </a:r>
          </a:p>
          <a:p>
            <a:pPr eaLnBrk="1" hangingPunct="1">
              <a:lnSpc>
                <a:spcPct val="80000"/>
              </a:lnSpc>
            </a:pPr>
            <a:endParaRPr lang="en-US" sz="2600" b="1" dirty="0" smtClean="0">
              <a:solidFill>
                <a:srgbClr val="0099CC"/>
              </a:solidFill>
              <a:latin typeface="Aharoni" pitchFamily="2" charset="-79"/>
              <a:cs typeface="Aharoni" pitchFamily="2" charset="-79"/>
            </a:endParaRPr>
          </a:p>
          <a:p>
            <a:pPr eaLnBrk="1" hangingPunct="1">
              <a:lnSpc>
                <a:spcPct val="80000"/>
              </a:lnSpc>
              <a:buFontTx/>
              <a:buChar char="•"/>
            </a:pPr>
            <a:endParaRPr lang="en-US" sz="2600" b="1" dirty="0" smtClean="0">
              <a:solidFill>
                <a:schemeClr val="tx1"/>
              </a:solidFill>
              <a:latin typeface="Aharoni" pitchFamily="2" charset="-79"/>
              <a:cs typeface="Aharoni" pitchFamily="2" charset="-79"/>
            </a:endParaRPr>
          </a:p>
          <a:p>
            <a:pPr eaLnBrk="1" hangingPunct="1">
              <a:lnSpc>
                <a:spcPct val="80000"/>
              </a:lnSpc>
              <a:buFontTx/>
              <a:buChar char="•"/>
            </a:pPr>
            <a:r>
              <a:rPr lang="en-US" sz="2600" b="1" dirty="0" smtClean="0">
                <a:solidFill>
                  <a:srgbClr val="7030A0"/>
                </a:solidFill>
                <a:latin typeface="Aharoni" pitchFamily="2" charset="-79"/>
                <a:cs typeface="Aharoni" pitchFamily="2" charset="-79"/>
              </a:rPr>
              <a:t>Parents take into consideration child’s requests, needs, and questions.</a:t>
            </a:r>
          </a:p>
          <a:p>
            <a:pPr eaLnBrk="1" hangingPunct="1">
              <a:lnSpc>
                <a:spcPct val="80000"/>
              </a:lnSpc>
              <a:buFontTx/>
              <a:buChar char="•"/>
            </a:pPr>
            <a:endParaRPr lang="en-US" sz="2000" b="1" dirty="0" smtClean="0">
              <a:solidFill>
                <a:srgbClr val="FF0000"/>
              </a:solidFill>
              <a:latin typeface="Aharoni" pitchFamily="2" charset="-79"/>
              <a:cs typeface="Aharoni" pitchFamily="2" charset="-79"/>
            </a:endParaRPr>
          </a:p>
        </p:txBody>
      </p:sp>
      <p:pic>
        <p:nvPicPr>
          <p:cNvPr id="20484" name="Picture 4" descr="C:\Users\Aimee.Office-PC\AppData\Local\Microsoft\Windows\Temporary Internet Files\Content.IE5\76ONVFFJ\MP900446447[1].jpg"/>
          <p:cNvPicPr>
            <a:picLocks noChangeAspect="1" noChangeArrowheads="1"/>
          </p:cNvPicPr>
          <p:nvPr/>
        </p:nvPicPr>
        <p:blipFill>
          <a:blip r:embed="rId3" cstate="print"/>
          <a:srcRect/>
          <a:stretch>
            <a:fillRect/>
          </a:stretch>
        </p:blipFill>
        <p:spPr bwMode="auto">
          <a:xfrm>
            <a:off x="7010400" y="2209800"/>
            <a:ext cx="1295400" cy="23622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1_Default Desig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1_Default Design">
      <a:majorFont>
        <a:latin typeface="GeoSlab703 XBd BT"/>
        <a:ea typeface=""/>
        <a:cs typeface=""/>
      </a:majorFont>
      <a:minorFont>
        <a:latin typeface="GeoSlab703 XBd B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600</TotalTime>
  <Words>474</Words>
  <Application>Microsoft Office PowerPoint</Application>
  <PresentationFormat>On-screen Show (4:3)</PresentationFormat>
  <Paragraphs>105</Paragraphs>
  <Slides>12</Slides>
  <Notes>10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1_Default Design</vt:lpstr>
      <vt:lpstr>Parenting Styles</vt:lpstr>
      <vt:lpstr>Parenting Styles</vt:lpstr>
      <vt:lpstr>Authoritarian </vt:lpstr>
      <vt:lpstr>Authoritarian Style</vt:lpstr>
      <vt:lpstr>Slide 5</vt:lpstr>
      <vt:lpstr>Permissive Parenting </vt:lpstr>
      <vt:lpstr>The Permissive Parent Continued</vt:lpstr>
      <vt:lpstr>Children from Permissive Families  are Often</vt:lpstr>
      <vt:lpstr>Authoritative/Democratic Style</vt:lpstr>
      <vt:lpstr>Authoritative/Democratic Style Continued</vt:lpstr>
      <vt:lpstr>Children from Authoritative/Democratic families are….</vt:lpstr>
      <vt:lpstr>Remember!</vt:lpstr>
    </vt:vector>
  </TitlesOfParts>
  <Company>WSE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WSE</dc:creator>
  <cp:lastModifiedBy>Aimee Daniels</cp:lastModifiedBy>
  <cp:revision>80</cp:revision>
  <dcterms:created xsi:type="dcterms:W3CDTF">2001-07-23T19:26:52Z</dcterms:created>
  <dcterms:modified xsi:type="dcterms:W3CDTF">2011-03-02T05:53:47Z</dcterms:modified>
</cp:coreProperties>
</file>